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257" r:id="rId2"/>
    <p:sldId id="258" r:id="rId3"/>
    <p:sldId id="259" r:id="rId4"/>
    <p:sldId id="260" r:id="rId5"/>
    <p:sldId id="261" r:id="rId6"/>
    <p:sldId id="263" r:id="rId7"/>
    <p:sldId id="262" r:id="rId8"/>
    <p:sldId id="264" r:id="rId9"/>
    <p:sldId id="306" r:id="rId10"/>
    <p:sldId id="265" r:id="rId11"/>
    <p:sldId id="292" r:id="rId12"/>
    <p:sldId id="267" r:id="rId13"/>
    <p:sldId id="308" r:id="rId14"/>
    <p:sldId id="294" r:id="rId15"/>
    <p:sldId id="290" r:id="rId16"/>
    <p:sldId id="304" r:id="rId17"/>
    <p:sldId id="305" r:id="rId18"/>
    <p:sldId id="302" r:id="rId19"/>
    <p:sldId id="307" r:id="rId20"/>
    <p:sldId id="272" r:id="rId21"/>
    <p:sldId id="276" r:id="rId22"/>
    <p:sldId id="277" r:id="rId23"/>
    <p:sldId id="299" r:id="rId24"/>
    <p:sldId id="300" r:id="rId25"/>
    <p:sldId id="301" r:id="rId26"/>
    <p:sldId id="298" r:id="rId27"/>
    <p:sldId id="297" r:id="rId28"/>
    <p:sldId id="279" r:id="rId29"/>
    <p:sldId id="280" r:id="rId30"/>
    <p:sldId id="281" r:id="rId31"/>
    <p:sldId id="282" r:id="rId32"/>
    <p:sldId id="283" r:id="rId33"/>
    <p:sldId id="284" r:id="rId34"/>
    <p:sldId id="295" r:id="rId35"/>
    <p:sldId id="296" r:id="rId36"/>
    <p:sldId id="287" r:id="rId37"/>
    <p:sldId id="288" r:id="rId38"/>
    <p:sldId id="289" r:id="rId39"/>
    <p:sldId id="303" r:id="rId4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C449"/>
    <a:srgbClr val="FF9953"/>
    <a:srgbClr val="FF8837"/>
    <a:srgbClr val="FFFF66"/>
    <a:srgbClr val="FFCC66"/>
    <a:srgbClr val="FF9966"/>
    <a:srgbClr val="FF0000"/>
    <a:srgbClr val="00660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39" autoAdjust="0"/>
    <p:restoredTop sz="75667" autoAdjust="0"/>
  </p:normalViewPr>
  <p:slideViewPr>
    <p:cSldViewPr>
      <p:cViewPr varScale="1">
        <p:scale>
          <a:sx n="59" d="100"/>
          <a:sy n="59" d="100"/>
        </p:scale>
        <p:origin x="-1488" y="-78"/>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jpeg>
</file>

<file path=ppt/media/image10.jpeg>
</file>

<file path=ppt/media/image11.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3.jpeg>
</file>

<file path=ppt/media/image4.jpeg>
</file>

<file path=ppt/media/image5.pn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1E10BE-010B-4BF9-A5E6-8517918AF426}" type="datetimeFigureOut">
              <a:rPr lang="en-US" smtClean="0"/>
              <a:pPr/>
              <a:t>1/28/2013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685349-D69C-4D70-A01F-7BF7811E466E}" type="slidenum">
              <a:rPr lang="en-US" smtClean="0"/>
              <a:pPr/>
              <a:t>‹#›</a:t>
            </a:fld>
            <a:endParaRPr lang="en-US"/>
          </a:p>
        </p:txBody>
      </p:sp>
    </p:spTree>
    <p:extLst>
      <p:ext uri="{BB962C8B-B14F-4D97-AF65-F5344CB8AC3E}">
        <p14:creationId xmlns:p14="http://schemas.microsoft.com/office/powerpoint/2010/main" xmlns="" val="2459364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How many people have a basic understanding of remote sensing and its environmental applications? </a:t>
            </a:r>
          </a:p>
          <a:p>
            <a:endParaRPr lang="en-US" dirty="0" smtClean="0"/>
          </a:p>
          <a:p>
            <a:r>
              <a:rPr lang="en-US" dirty="0" smtClean="0"/>
              <a:t>General geographic information science ? The</a:t>
            </a:r>
            <a:r>
              <a:rPr lang="en-US" baseline="0" dirty="0" smtClean="0"/>
              <a:t> difference between raster </a:t>
            </a:r>
            <a:r>
              <a:rPr lang="en-US" baseline="0" dirty="0" err="1" smtClean="0"/>
              <a:t>vs</a:t>
            </a:r>
            <a:r>
              <a:rPr lang="en-US" baseline="0" dirty="0" smtClean="0"/>
              <a:t> vector </a:t>
            </a:r>
            <a:endParaRPr lang="en-US" dirty="0" smtClean="0"/>
          </a:p>
          <a:p>
            <a:r>
              <a:rPr lang="en-US" dirty="0" smtClean="0"/>
              <a:t>Point out different colored</a:t>
            </a:r>
            <a:r>
              <a:rPr lang="en-US" baseline="0" dirty="0" smtClean="0"/>
              <a:t> trees, you can see how energy would reflect off these vegetation types differently </a:t>
            </a:r>
          </a:p>
          <a:p>
            <a:r>
              <a:rPr lang="en-US" baseline="0" dirty="0" smtClean="0"/>
              <a:t>And I know you all are excited to learn all about how to do this, but we will get to that a bit later</a:t>
            </a:r>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not supervised or unsupervised</a:t>
            </a:r>
            <a:r>
              <a:rPr lang="en-US" baseline="0" dirty="0" smtClean="0"/>
              <a:t> </a:t>
            </a:r>
            <a:r>
              <a:rPr lang="en-US" dirty="0" smtClean="0"/>
              <a:t> but a form of Statistical analysis, </a:t>
            </a:r>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13</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not supervised or unsupervised</a:t>
            </a:r>
            <a:r>
              <a:rPr lang="en-US" baseline="0" dirty="0" smtClean="0"/>
              <a:t> </a:t>
            </a:r>
            <a:r>
              <a:rPr lang="en-US" dirty="0" smtClean="0"/>
              <a:t> but a form of Statistical analysis, </a:t>
            </a:r>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14</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not supervised or unsupervised</a:t>
            </a:r>
            <a:r>
              <a:rPr lang="en-US" baseline="0" dirty="0" smtClean="0"/>
              <a:t> </a:t>
            </a:r>
            <a:r>
              <a:rPr lang="en-US" dirty="0" smtClean="0"/>
              <a:t> but a form of Statistical analysis, </a:t>
            </a:r>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15</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Arial" pitchFamily="34" charset="0"/>
                <a:cs typeface="Arial" pitchFamily="34" charset="0"/>
              </a:rPr>
              <a:t>Leaving values </a:t>
            </a:r>
            <a:r>
              <a:rPr lang="en-US" sz="1200" b="1" dirty="0" smtClean="0">
                <a:latin typeface="Arial" pitchFamily="34" charset="0"/>
                <a:cs typeface="Arial" pitchFamily="34" charset="0"/>
              </a:rPr>
              <a:t>absolute</a:t>
            </a:r>
            <a:r>
              <a:rPr lang="en-US" sz="1200" dirty="0" smtClean="0">
                <a:solidFill>
                  <a:srgbClr val="FFFF00"/>
                </a:solidFill>
                <a:latin typeface="Arial" pitchFamily="34" charset="0"/>
                <a:cs typeface="Arial" pitchFamily="34" charset="0"/>
              </a:rPr>
              <a:t> </a:t>
            </a:r>
            <a:r>
              <a:rPr lang="en-US" sz="1200" dirty="0" smtClean="0">
                <a:latin typeface="Arial" pitchFamily="34" charset="0"/>
                <a:cs typeface="Arial" pitchFamily="34" charset="0"/>
              </a:rPr>
              <a:t>allows the</a:t>
            </a:r>
            <a:r>
              <a:rPr lang="en-US" sz="1200" baseline="0" dirty="0" smtClean="0">
                <a:latin typeface="Arial" pitchFamily="34" charset="0"/>
                <a:cs typeface="Arial" pitchFamily="34" charset="0"/>
              </a:rPr>
              <a:t> </a:t>
            </a:r>
            <a:r>
              <a:rPr lang="en-US" sz="1200" dirty="0" smtClean="0">
                <a:latin typeface="Arial" pitchFamily="34" charset="0"/>
                <a:cs typeface="Arial" pitchFamily="34" charset="0"/>
              </a:rPr>
              <a:t>analyst to isolate damage and 	eliminate noise. </a:t>
            </a:r>
            <a:endParaRPr lang="en-US" dirty="0"/>
          </a:p>
        </p:txBody>
      </p:sp>
      <p:sp>
        <p:nvSpPr>
          <p:cNvPr id="4" name="Slide Number Placeholder 3"/>
          <p:cNvSpPr>
            <a:spLocks noGrp="1"/>
          </p:cNvSpPr>
          <p:nvPr>
            <p:ph type="sldNum" sz="quarter" idx="10"/>
          </p:nvPr>
        </p:nvSpPr>
        <p:spPr/>
        <p:txBody>
          <a:bodyPr/>
          <a:lstStyle/>
          <a:p>
            <a:fld id="{F2685349-D69C-4D70-A01F-7BF7811E466E}" type="slidenum">
              <a:rPr lang="en-US" smtClean="0"/>
              <a:pPr/>
              <a:t>16</a:t>
            </a:fld>
            <a:endParaRPr lang="en-US"/>
          </a:p>
        </p:txBody>
      </p:sp>
    </p:spTree>
    <p:extLst>
      <p:ext uri="{BB962C8B-B14F-4D97-AF65-F5344CB8AC3E}">
        <p14:creationId xmlns:p14="http://schemas.microsoft.com/office/powerpoint/2010/main" xmlns="" val="2020561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Closer to 1 wins </a:t>
            </a:r>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19</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22</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2685349-D69C-4D70-A01F-7BF7811E466E}" type="slidenum">
              <a:rPr lang="en-US" smtClean="0"/>
              <a:pPr/>
              <a:t>26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Crosstab feature generates a contingency table</a:t>
            </a:r>
            <a:r>
              <a:rPr lang="en-US" baseline="0" dirty="0" smtClean="0"/>
              <a:t> comparing frequency of classes </a:t>
            </a:r>
          </a:p>
          <a:p>
            <a:endParaRPr lang="en-US" baseline="0" dirty="0" smtClean="0"/>
          </a:p>
          <a:p>
            <a:r>
              <a:rPr lang="en-US" baseline="0" dirty="0" smtClean="0"/>
              <a:t>Pixel by pixel basis</a:t>
            </a:r>
          </a:p>
          <a:p>
            <a:endParaRPr lang="en-US" baseline="0" dirty="0" smtClean="0"/>
          </a:p>
          <a:p>
            <a:r>
              <a:rPr lang="en-US" baseline="0" dirty="0" smtClean="0"/>
              <a:t>Spatially – if there is a pattern to the spatial distribution of disagreement, they can not be</a:t>
            </a:r>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27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smtClean="0"/>
              <a:t>The remote sensing methods had accuracies exceeding that of the manual method &amp; displayed little to no spatial and statistical similarity to the manual method </a:t>
            </a:r>
          </a:p>
          <a:p>
            <a:pPr lvl="1"/>
            <a:r>
              <a:rPr lang="en-US" dirty="0" smtClean="0"/>
              <a:t>Less significant to reject second </a:t>
            </a:r>
            <a:r>
              <a:rPr lang="en-US" dirty="0" err="1" smtClean="0"/>
              <a:t>hypothesis</a:t>
            </a:r>
            <a:r>
              <a:rPr lang="en-US" sz="1200" kern="1200" dirty="0" err="1" smtClean="0">
                <a:solidFill>
                  <a:schemeClr val="tx1"/>
                </a:solidFill>
                <a:latin typeface="+mn-lt"/>
                <a:ea typeface="+mn-ea"/>
                <a:cs typeface="+mn-cs"/>
              </a:rPr>
              <a:t>The</a:t>
            </a:r>
            <a:r>
              <a:rPr lang="en-US" sz="1200" kern="1200" dirty="0" smtClean="0">
                <a:solidFill>
                  <a:schemeClr val="tx1"/>
                </a:solidFill>
                <a:latin typeface="+mn-lt"/>
                <a:ea typeface="+mn-ea"/>
                <a:cs typeface="+mn-cs"/>
              </a:rPr>
              <a:t> fact that we were able to accept the first hypothesis as true, demonstrating a low accuracy of the manual method, makes the second hypothesis of creating a map similar to the manual method less significant. Therefore, the implications of rejecting the second hypothesis are less adverse. </a:t>
            </a:r>
            <a:endParaRPr lang="en-US" dirty="0" smtClean="0"/>
          </a:p>
          <a:p>
            <a:r>
              <a:rPr lang="en-US" dirty="0" smtClean="0"/>
              <a:t>Tasseled cap difference method outperformed in  over all accuracy,  damage accuracy and displayed more similarity to the manual method</a:t>
            </a:r>
          </a:p>
          <a:p>
            <a:r>
              <a:rPr lang="en-US" dirty="0" smtClean="0"/>
              <a:t>Qualitatively, it should be noted that the USFS Aerial Detection Survey appears to map general areas of forest degradation quite well, however, is not very precise. Accuracy assessment’s conducted in the field of remote sensing favor highly precise results given the (30 meter) pixel by pixel basis for analysis. For example, a test point identified as “damaged” may appear one pixel to the right of an entire polygon denoted as change. The method calls this an error, allowing very little room for geo-registration inaccuracies. </a:t>
            </a:r>
          </a:p>
          <a:p>
            <a:r>
              <a:rPr lang="en-US" dirty="0" smtClean="0"/>
              <a:t>The remote sensing techniques tested exhibited type I errors in a particular pattern that is cause for concern. Type I errors are those instances where damage is predicted but not observed. Fluctuations in seasonal and natural environmental conditions are inherent in remote sensing methods. Areas of high elevation are more likely to have these variations present due to sheer rock exposure and snow and snow melt variations from year to year. Areas of high elevation are therefore more susceptible to display change when it has not occurred. This phenomenon was evidenced in both the cross correlation analysis and tasseled cap difference techniques’ final products. A large majority of type I errors were located in the mountainous regions of the Park. Normalizing for this phenomenon would further enhance the remote sensing techniques. The cross correlation analysis had an anomalous amount of damage detected in the higher elevation regions of the Park. This is particularly evident in Figure 13, displaying a great amount of damage where the USFS Aerial Detection Survey did not. The cross correlation analysis may be more sensitive to seasonal variations as discussed above. Another hypothesis holds that the cross correlation analysis method is truly capturing some small environmental change in </a:t>
            </a:r>
            <a:r>
              <a:rPr lang="en-US" dirty="0" err="1" smtClean="0"/>
              <a:t>phenology</a:t>
            </a:r>
            <a:r>
              <a:rPr lang="en-US" dirty="0" smtClean="0"/>
              <a:t> not readily detectable through other methods or viewed by the eye. This is a viable explanation because high elevation ecosystems are the first to demonstrate the impacts of climate change. </a:t>
            </a:r>
          </a:p>
          <a:p>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33</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smtClean="0"/>
              <a:t>The remote sensing methods had accuracies exceeding that of the manual method &amp; displayed little to no spatial and statistical similarity to the manual method </a:t>
            </a:r>
          </a:p>
          <a:p>
            <a:pPr lvl="1"/>
            <a:r>
              <a:rPr lang="en-US" dirty="0" smtClean="0"/>
              <a:t>Less significant to reject second </a:t>
            </a:r>
            <a:r>
              <a:rPr lang="en-US" dirty="0" err="1" smtClean="0"/>
              <a:t>hypothesis</a:t>
            </a:r>
            <a:r>
              <a:rPr lang="en-US" sz="1200" kern="1200" dirty="0" err="1" smtClean="0">
                <a:solidFill>
                  <a:schemeClr val="tx1"/>
                </a:solidFill>
                <a:latin typeface="+mn-lt"/>
                <a:ea typeface="+mn-ea"/>
                <a:cs typeface="+mn-cs"/>
              </a:rPr>
              <a:t>The</a:t>
            </a:r>
            <a:r>
              <a:rPr lang="en-US" sz="1200" kern="1200" dirty="0" smtClean="0">
                <a:solidFill>
                  <a:schemeClr val="tx1"/>
                </a:solidFill>
                <a:latin typeface="+mn-lt"/>
                <a:ea typeface="+mn-ea"/>
                <a:cs typeface="+mn-cs"/>
              </a:rPr>
              <a:t> fact that we were able to accept the first hypothesis as true, demonstrating a low accuracy of the manual method, makes the second hypothesis of creating a map similar to the manual method less significant. Therefore, the implications of rejecting the second hypothesis are less adverse. </a:t>
            </a:r>
            <a:endParaRPr lang="en-US" dirty="0" smtClean="0"/>
          </a:p>
          <a:p>
            <a:r>
              <a:rPr lang="en-US" dirty="0" smtClean="0"/>
              <a:t>Tasseled cap difference method outperformed in  over all accuracy,  damage accuracy and displayed more similarity to the manual method</a:t>
            </a:r>
          </a:p>
          <a:p>
            <a:r>
              <a:rPr lang="en-US" dirty="0" smtClean="0"/>
              <a:t>Qualitatively, it should be noted that the USFS Aerial Detection Survey appears to map general areas of forest degradation quite well, however, is not very precise. Accuracy assessment’s conducted in the field of remote sensing favor highly precise results given the (30 meter) pixel by pixel basis for analysis. For example, a test point identified as “damaged” may appear one pixel to the right of an entire polygon denoted as change. The method calls this an error, allowing very little room for geo-registration inaccuracies. </a:t>
            </a:r>
          </a:p>
          <a:p>
            <a:r>
              <a:rPr lang="en-US" dirty="0" smtClean="0"/>
              <a:t>The remote sensing techniques tested exhibited type I errors in a particular pattern that is cause for concern. Type I errors are those instances where damage is predicted but not observed. Fluctuations in seasonal and natural environmental conditions are inherent in remote sensing methods. Areas of high elevation are more likely to have these variations present due to sheer rock exposure and snow and snow melt variations from year to year. Areas of high elevation are therefore more susceptible to display change when it has not occurred. This phenomenon was evidenced in both the cross correlation analysis and tasseled cap difference techniques’ final products. A large majority of type I errors were located in the mountainous regions of the Park. Normalizing for this phenomenon would further enhance the remote sensing techniques. The cross correlation analysis had an anomalous amount of damage detected in the higher elevation regions of the Park. This is particularly evident in Figure 13, displaying a great amount of damage where the USFS Aerial Detection Survey did not. The cross correlation analysis may be more sensitive to seasonal variations as discussed above. Another hypothesis holds that the cross correlation analysis method is truly capturing some small environmental change in </a:t>
            </a:r>
            <a:r>
              <a:rPr lang="en-US" dirty="0" err="1" smtClean="0"/>
              <a:t>phenology</a:t>
            </a:r>
            <a:r>
              <a:rPr lang="en-US" dirty="0" smtClean="0"/>
              <a:t> not readily detectable through other methods or viewed by the eye. This is a viable explanation because high elevation ecosystems are the first to demonstrate the impacts of climate change. </a:t>
            </a:r>
          </a:p>
          <a:p>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34</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2</a:t>
            </a:fld>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smtClean="0"/>
              <a:t>The remote sensing methods had accuracies exceeding that of the manual method &amp; displayed little to no spatial and statistical similarity to the manual method </a:t>
            </a:r>
          </a:p>
          <a:p>
            <a:pPr lvl="1"/>
            <a:r>
              <a:rPr lang="en-US" dirty="0" smtClean="0"/>
              <a:t>Less significant to reject second </a:t>
            </a:r>
            <a:r>
              <a:rPr lang="en-US" dirty="0" err="1" smtClean="0"/>
              <a:t>hypothesis</a:t>
            </a:r>
            <a:r>
              <a:rPr lang="en-US" sz="1200" kern="1200" dirty="0" err="1" smtClean="0">
                <a:solidFill>
                  <a:schemeClr val="tx1"/>
                </a:solidFill>
                <a:latin typeface="+mn-lt"/>
                <a:ea typeface="+mn-ea"/>
                <a:cs typeface="+mn-cs"/>
              </a:rPr>
              <a:t>The</a:t>
            </a:r>
            <a:r>
              <a:rPr lang="en-US" sz="1200" kern="1200" dirty="0" smtClean="0">
                <a:solidFill>
                  <a:schemeClr val="tx1"/>
                </a:solidFill>
                <a:latin typeface="+mn-lt"/>
                <a:ea typeface="+mn-ea"/>
                <a:cs typeface="+mn-cs"/>
              </a:rPr>
              <a:t> fact that we were able to accept the first hypothesis as true, demonstrating a low accuracy of the manual method, makes the second hypothesis of creating a map similar to the manual method less significant. Therefore, the implications of rejecting the second hypothesis are less adverse. </a:t>
            </a:r>
            <a:endParaRPr lang="en-US" dirty="0" smtClean="0"/>
          </a:p>
          <a:p>
            <a:r>
              <a:rPr lang="en-US" dirty="0" smtClean="0"/>
              <a:t>Tasseled cap difference method outperformed in  over all accuracy,  damage accuracy and displayed more similarity to the manual method</a:t>
            </a:r>
          </a:p>
          <a:p>
            <a:r>
              <a:rPr lang="en-US" dirty="0" smtClean="0"/>
              <a:t>Qualitatively, it should be noted that the USFS Aerial Detection Survey appears to map general areas of forest degradation quite well, however, is not very precise. Accuracy assessment’s conducted in the field of remote sensing favor highly precise results given the (30 meter) pixel by pixel basis for analysis. For example, a test point identified as “damaged” may appear one pixel to the right of an entire polygon denoted as change. The method calls this an error, allowing very little room for geo-registration inaccuracies. </a:t>
            </a:r>
          </a:p>
          <a:p>
            <a:r>
              <a:rPr lang="en-US" dirty="0" smtClean="0"/>
              <a:t>The remote sensing techniques tested exhibited type I errors in a particular pattern that is cause for concern. Type I errors are those instances where damage is predicted but not observed. Fluctuations in seasonal and natural environmental conditions are inherent in remote sensing methods. Areas of high elevation are more likely to have these variations present due to sheer rock exposure and snow and snow melt variations from year to year. Areas of high elevation are therefore more susceptible to display change when it has not occurred. This phenomenon was evidenced in both the cross correlation analysis and tasseled cap difference techniques’ final products. A large majority of type I errors were located in the mountainous regions of the Park. Normalizing for this phenomenon would further enhance the remote sensing techniques. The cross correlation analysis had an anomalous amount of damage detected in the higher elevation regions of the Park. This is particularly evident in Figure 13, displaying a great amount of damage where the USFS Aerial Detection Survey did not. The cross correlation analysis may be more sensitive to seasonal variations as discussed above. Another hypothesis holds that the cross correlation analysis method is truly capturing some small environmental change in </a:t>
            </a:r>
            <a:r>
              <a:rPr lang="en-US" dirty="0" err="1" smtClean="0"/>
              <a:t>phenology</a:t>
            </a:r>
            <a:r>
              <a:rPr lang="en-US" dirty="0" smtClean="0"/>
              <a:t> not readily detectable through other methods or viewed by the eye. This is a viable explanation because high elevation ecosystems are the first to demonstrate the impacts of climate change. </a:t>
            </a:r>
          </a:p>
          <a:p>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35</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36</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37</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38</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200" dirty="0" smtClean="0">
              <a:latin typeface="Arial" pitchFamily="34" charset="0"/>
              <a:cs typeface="Arial" pitchFamily="34" charset="0"/>
            </a:endParaRPr>
          </a:p>
          <a:p>
            <a:endParaRPr lang="en-US" sz="1200" dirty="0" smtClean="0">
              <a:latin typeface="Arial" pitchFamily="34" charset="0"/>
              <a:cs typeface="Arial" pitchFamily="34" charset="0"/>
            </a:endParaRPr>
          </a:p>
          <a:p>
            <a:r>
              <a:rPr lang="en-US" sz="1200" dirty="0" smtClean="0">
                <a:latin typeface="Arial" pitchFamily="34" charset="0"/>
                <a:cs typeface="Arial" pitchFamily="34" charset="0"/>
              </a:rPr>
              <a:t>This research is</a:t>
            </a:r>
          </a:p>
          <a:p>
            <a:pPr>
              <a:buNone/>
            </a:pPr>
            <a:r>
              <a:rPr lang="en-US" sz="1200" dirty="0" smtClean="0">
                <a:latin typeface="Arial" pitchFamily="34" charset="0"/>
                <a:cs typeface="Arial" pitchFamily="34" charset="0"/>
              </a:rPr>
              <a:t> being developed to support a </a:t>
            </a:r>
          </a:p>
          <a:p>
            <a:pPr>
              <a:buNone/>
            </a:pPr>
            <a:r>
              <a:rPr lang="en-US" sz="1200" dirty="0" smtClean="0">
                <a:latin typeface="Arial" pitchFamily="34" charset="0"/>
                <a:cs typeface="Arial" pitchFamily="34" charset="0"/>
              </a:rPr>
              <a:t>region-wide study to correlate </a:t>
            </a:r>
          </a:p>
          <a:p>
            <a:pPr>
              <a:buNone/>
            </a:pPr>
            <a:r>
              <a:rPr lang="en-US" sz="1200" dirty="0" smtClean="0">
                <a:latin typeface="Arial" pitchFamily="34" charset="0"/>
                <a:cs typeface="Arial" pitchFamily="34" charset="0"/>
              </a:rPr>
              <a:t>fire occurrence with insect and pathogen outbreak</a:t>
            </a:r>
          </a:p>
          <a:p>
            <a:pPr>
              <a:buNone/>
            </a:pPr>
            <a:endParaRPr lang="en-US" sz="1200" dirty="0" smtClean="0">
              <a:latin typeface="Arial" pitchFamily="34" charset="0"/>
              <a:cs typeface="Arial" pitchFamily="34" charset="0"/>
            </a:endParaRPr>
          </a:p>
          <a:p>
            <a:pPr>
              <a:buNone/>
            </a:pPr>
            <a:r>
              <a:rPr lang="en-US" sz="1200" dirty="0" smtClean="0">
                <a:latin typeface="Arial" pitchFamily="34" charset="0"/>
                <a:cs typeface="Arial" pitchFamily="34" charset="0"/>
              </a:rPr>
              <a:t>Need for accurate </a:t>
            </a:r>
            <a:r>
              <a:rPr lang="en-US" sz="1200" dirty="0" err="1" smtClean="0">
                <a:latin typeface="Arial" pitchFamily="34" charset="0"/>
                <a:cs typeface="Arial" pitchFamily="34" charset="0"/>
              </a:rPr>
              <a:t>damge</a:t>
            </a:r>
            <a:r>
              <a:rPr lang="en-US" sz="1200" dirty="0" smtClean="0">
                <a:latin typeface="Arial" pitchFamily="34" charset="0"/>
                <a:cs typeface="Arial" pitchFamily="34" charset="0"/>
              </a:rPr>
              <a:t> maps – that’s where I</a:t>
            </a:r>
            <a:r>
              <a:rPr lang="en-US" sz="1200" baseline="0" dirty="0" smtClean="0">
                <a:latin typeface="Arial" pitchFamily="34" charset="0"/>
                <a:cs typeface="Arial" pitchFamily="34" charset="0"/>
              </a:rPr>
              <a:t> come in </a:t>
            </a:r>
            <a:endParaRPr lang="en-US" sz="1200" dirty="0" smtClean="0">
              <a:latin typeface="Arial" pitchFamily="34" charset="0"/>
              <a:cs typeface="Arial" pitchFamily="34" charset="0"/>
            </a:endParaRPr>
          </a:p>
          <a:p>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And the forest service is already doing this</a:t>
            </a:r>
          </a:p>
          <a:p>
            <a:r>
              <a:rPr lang="en-US" dirty="0" smtClean="0"/>
              <a:t>So, here we have a picture</a:t>
            </a:r>
            <a:r>
              <a:rPr lang="en-US" baseline="0" dirty="0" smtClean="0"/>
              <a:t> of the data they are producing – there is a need to have this data</a:t>
            </a:r>
          </a:p>
          <a:p>
            <a:endParaRPr lang="en-US" baseline="0" dirty="0" smtClean="0"/>
          </a:p>
          <a:p>
            <a:r>
              <a:rPr lang="en-US" baseline="0" dirty="0" smtClean="0"/>
              <a:t>Remote sensing presents an opportunity to gather this data </a:t>
            </a:r>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Host tree species in the sierra </a:t>
            </a:r>
            <a:r>
              <a:rPr lang="en-US" dirty="0" err="1" smtClean="0"/>
              <a:t>nevadas</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6</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 broke it up into three main sections</a:t>
            </a:r>
          </a:p>
          <a:p>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defoliation</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Plant responses to stress may have spectral “signatures” that could be used to map, monitor, and measure forest damage</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Ecological studies</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It provided evidence that mapping the succession patterns of forests after insect outbreak is possible. </a:t>
            </a:r>
          </a:p>
          <a:p>
            <a:r>
              <a:rPr lang="en-US" dirty="0" smtClean="0"/>
              <a:t>2 Siberian study involving</a:t>
            </a:r>
            <a:r>
              <a:rPr lang="en-US" baseline="0" dirty="0" smtClean="0"/>
              <a:t> many similar tree species </a:t>
            </a:r>
            <a:r>
              <a:rPr lang="en-US" dirty="0" smtClean="0"/>
              <a:t> </a:t>
            </a:r>
          </a:p>
          <a:p>
            <a:endParaRPr lang="en-US" dirty="0" smtClean="0"/>
          </a:p>
          <a:p>
            <a:r>
              <a:rPr lang="en-US" dirty="0" smtClean="0"/>
              <a:t>Change</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Many studies detecting insect defoliation compare two remotely sensed images to identify spectral variation from one year to another</a:t>
            </a:r>
          </a:p>
          <a:p>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Based on these following working hypothesis that will be statistically analyzed</a:t>
            </a:r>
          </a:p>
          <a:p>
            <a:endParaRPr lang="en-US" baseline="0" dirty="0" smtClean="0"/>
          </a:p>
          <a:p>
            <a:pPr marL="971550" lvl="1" indent="-514350">
              <a:buFont typeface="+mj-lt"/>
              <a:buAutoNum type="arabicPeriod"/>
            </a:pPr>
            <a:r>
              <a:rPr lang="en-US" dirty="0" smtClean="0"/>
              <a:t>A map created using remote sensing techniques will display forest damage in a pattern spatially and statistically similar to USFS aerial sketch survey maps.</a:t>
            </a:r>
          </a:p>
          <a:p>
            <a:pPr marL="971550" lvl="1" indent="-514350">
              <a:buFont typeface="+mj-lt"/>
              <a:buAutoNum type="arabicPeriod"/>
            </a:pPr>
            <a:r>
              <a:rPr lang="en-US" dirty="0" smtClean="0"/>
              <a:t>The remotely sensed map displaying forest damage and the USFS aerial sketch survey map will have comparable accuracies.</a:t>
            </a:r>
          </a:p>
          <a:p>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8</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US" dirty="0" smtClean="0"/>
              <a:t>(baseline) to be classified – comprised of forest cover to generate mean and standard deviation values</a:t>
            </a:r>
            <a:r>
              <a:rPr lang="en-US" baseline="0" dirty="0" smtClean="0"/>
              <a:t> (</a:t>
            </a:r>
            <a:r>
              <a:rPr lang="en-US" baseline="0" dirty="0" err="1" smtClean="0"/>
              <a:t>classess</a:t>
            </a:r>
            <a:r>
              <a:rPr lang="en-US" baseline="0" dirty="0" smtClean="0"/>
              <a:t> like barren land, forest, water)</a:t>
            </a:r>
            <a:endParaRPr lang="en-US" dirty="0" smtClean="0"/>
          </a:p>
          <a:p>
            <a:pPr marL="228600" indent="-228600">
              <a:buAutoNum type="arabicParenR"/>
            </a:pPr>
            <a:r>
              <a:rPr lang="en-US" dirty="0" smtClean="0"/>
              <a:t>Image to be processed (analyze change)</a:t>
            </a:r>
          </a:p>
          <a:p>
            <a:pPr marL="228600" indent="-228600">
              <a:buNone/>
            </a:pPr>
            <a:r>
              <a:rPr lang="en-US" dirty="0" smtClean="0"/>
              <a:t> </a:t>
            </a:r>
            <a:r>
              <a:rPr lang="en-US" dirty="0" err="1" smtClean="0"/>
              <a:t>anniversery</a:t>
            </a:r>
            <a:r>
              <a:rPr lang="en-US" baseline="0" dirty="0" smtClean="0"/>
              <a:t> summer images </a:t>
            </a:r>
          </a:p>
          <a:p>
            <a:pPr marL="228600" indent="-228600">
              <a:buNone/>
            </a:pPr>
            <a:r>
              <a:rPr lang="en-US" baseline="0" dirty="0" smtClean="0"/>
              <a:t>3) </a:t>
            </a:r>
            <a:r>
              <a:rPr lang="en-US" sz="1200" kern="1200" dirty="0" smtClean="0">
                <a:solidFill>
                  <a:schemeClr val="tx1"/>
                </a:solidFill>
                <a:latin typeface="+mn-lt"/>
                <a:ea typeface="+mn-ea"/>
                <a:cs typeface="+mn-cs"/>
              </a:rPr>
              <a:t>2010 Yosemite National Park Mortality Map is available in .</a:t>
            </a:r>
            <a:r>
              <a:rPr lang="en-US" sz="1200" kern="1200" dirty="0" err="1" smtClean="0">
                <a:solidFill>
                  <a:schemeClr val="tx1"/>
                </a:solidFill>
                <a:latin typeface="+mn-lt"/>
                <a:ea typeface="+mn-ea"/>
                <a:cs typeface="+mn-cs"/>
              </a:rPr>
              <a:t>kmz</a:t>
            </a:r>
            <a:r>
              <a:rPr lang="en-US" sz="1200" kern="1200" dirty="0" smtClean="0">
                <a:solidFill>
                  <a:schemeClr val="tx1"/>
                </a:solidFill>
                <a:latin typeface="+mn-lt"/>
                <a:ea typeface="+mn-ea"/>
                <a:cs typeface="+mn-cs"/>
              </a:rPr>
              <a:t> format. </a:t>
            </a:r>
            <a:endParaRPr lang="en-US" dirty="0" smtClean="0"/>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dirty="0" smtClean="0">
                <a:solidFill>
                  <a:schemeClr val="tx1"/>
                </a:solidFill>
                <a:latin typeface="+mn-lt"/>
                <a:ea typeface="+mn-ea"/>
                <a:cs typeface="+mn-cs"/>
              </a:rPr>
              <a:t>The images selected will be summer anniversary scenes captured in 2009 and 2010. Images should have 0% cloud cover.</a:t>
            </a:r>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dirty="0" smtClean="0">
                <a:solidFill>
                  <a:schemeClr val="tx1"/>
                </a:solidFill>
                <a:latin typeface="+mn-lt"/>
                <a:ea typeface="+mn-ea"/>
                <a:cs typeface="+mn-cs"/>
              </a:rPr>
              <a:t> A third central piece of data is the 2010 Yosemite National Park Mortality map created by the US Forest Service as part of their Aerial Sketch Survey Program.  This data serves as the manual method of mapping mortality and defoliation to test the hypothesis that remote detection provides a method of mapping forest damage equal to manual methods. The 2010 Mortality Map is available on the USFS Region 5 website. </a:t>
            </a:r>
          </a:p>
          <a:p>
            <a:pPr marL="228600" indent="-228600">
              <a:buAutoNum type="arabicParenR"/>
            </a:pPr>
            <a:endParaRPr lang="en-US" dirty="0" smtClean="0"/>
          </a:p>
          <a:p>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AB7B3F6A-0D02-4FEE-96A5-C010E37E4A39}" type="slidenum">
              <a:rPr lang="en-US" smtClean="0"/>
              <a:pPr/>
              <a:t>10</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not supervised or unsupervised</a:t>
            </a:r>
            <a:r>
              <a:rPr lang="en-US" baseline="0" dirty="0" smtClean="0"/>
              <a:t> </a:t>
            </a:r>
            <a:r>
              <a:rPr lang="en-US" dirty="0" smtClean="0"/>
              <a:t> but a form of Statistical analysis, </a:t>
            </a:r>
            <a:endParaRPr lang="en-US" dirty="0"/>
          </a:p>
        </p:txBody>
      </p:sp>
      <p:sp>
        <p:nvSpPr>
          <p:cNvPr id="4" name="Slide Number Placeholder 3"/>
          <p:cNvSpPr>
            <a:spLocks noGrp="1"/>
          </p:cNvSpPr>
          <p:nvPr>
            <p:ph type="sldNum" sz="quarter" idx="10"/>
          </p:nvPr>
        </p:nvSpPr>
        <p:spPr/>
        <p:txBody>
          <a:bodyPr/>
          <a:lstStyle/>
          <a:p>
            <a:fld id="{AB7B3F6A-0D02-4FEE-96A5-C010E37E4A39}" type="slidenum">
              <a:rPr lang="en-US" smtClean="0"/>
              <a:pPr/>
              <a:t>12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F05B2E9-7B94-46DB-897C-A9D60125BF98}" type="datetimeFigureOut">
              <a:rPr lang="en-US" smtClean="0"/>
              <a:pPr/>
              <a:t>1/28/2013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3749087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05B2E9-7B94-46DB-897C-A9D60125BF98}" type="datetimeFigureOut">
              <a:rPr lang="en-US" smtClean="0"/>
              <a:pPr/>
              <a:t>1/28/2013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4275232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05B2E9-7B94-46DB-897C-A9D60125BF98}" type="datetimeFigureOut">
              <a:rPr lang="en-US" smtClean="0"/>
              <a:pPr/>
              <a:t>1/28/2013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367058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05B2E9-7B94-46DB-897C-A9D60125BF98}" type="datetimeFigureOut">
              <a:rPr lang="en-US" smtClean="0"/>
              <a:pPr/>
              <a:t>1/28/2013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5278959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F05B2E9-7B94-46DB-897C-A9D60125BF98}" type="datetimeFigureOut">
              <a:rPr lang="en-US" smtClean="0"/>
              <a:pPr/>
              <a:t>1/28/2013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1733514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F05B2E9-7B94-46DB-897C-A9D60125BF98}" type="datetimeFigureOut">
              <a:rPr lang="en-US" smtClean="0"/>
              <a:pPr/>
              <a:t>1/28/2013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1368855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F05B2E9-7B94-46DB-897C-A9D60125BF98}" type="datetimeFigureOut">
              <a:rPr lang="en-US" smtClean="0"/>
              <a:pPr/>
              <a:t>1/28/2013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667158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F05B2E9-7B94-46DB-897C-A9D60125BF98}" type="datetimeFigureOut">
              <a:rPr lang="en-US" smtClean="0"/>
              <a:pPr/>
              <a:t>1/28/2013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4205111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05B2E9-7B94-46DB-897C-A9D60125BF98}" type="datetimeFigureOut">
              <a:rPr lang="en-US" smtClean="0"/>
              <a:pPr/>
              <a:t>1/28/2013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38575920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F05B2E9-7B94-46DB-897C-A9D60125BF98}" type="datetimeFigureOut">
              <a:rPr lang="en-US" smtClean="0"/>
              <a:pPr/>
              <a:t>1/28/2013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2232183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F05B2E9-7B94-46DB-897C-A9D60125BF98}" type="datetimeFigureOut">
              <a:rPr lang="en-US" smtClean="0"/>
              <a:pPr/>
              <a:t>1/28/2013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23745231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5C44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05B2E9-7B94-46DB-897C-A9D60125BF98}" type="datetimeFigureOut">
              <a:rPr lang="en-US" smtClean="0"/>
              <a:pPr/>
              <a:t>1/28/2013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3C3BE9-2618-4ACE-B56D-C5799B710385}" type="slidenum">
              <a:rPr lang="en-US" smtClean="0"/>
              <a:pPr/>
              <a:t>‹#›</a:t>
            </a:fld>
            <a:endParaRPr lang="en-US"/>
          </a:p>
        </p:txBody>
      </p:sp>
    </p:spTree>
    <p:extLst>
      <p:ext uri="{BB962C8B-B14F-4D97-AF65-F5344CB8AC3E}">
        <p14:creationId xmlns:p14="http://schemas.microsoft.com/office/powerpoint/2010/main" xmlns="" val="4830425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www.csc.noaa.gov/crs/definitions/NDVI.html"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cience.nature.nps.gov/im/units/sien/index.cfm"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www.fs.fed.us/r5/spf/fhp/fhm/aerial/"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landsat.usgs.gov/about_landsat5.php"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0" y="4826675"/>
            <a:ext cx="9144000" cy="2031325"/>
          </a:xfrm>
          <a:prstGeom prst="rect">
            <a:avLst/>
          </a:prstGeom>
          <a:solidFill>
            <a:schemeClr val="bg1"/>
          </a:solidFill>
        </p:spPr>
        <p:txBody>
          <a:bodyPr wrap="square" rtlCol="0">
            <a:spAutoFit/>
          </a:bodyPr>
          <a:lstStyle/>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a:p>
        </p:txBody>
      </p:sp>
      <p:sp>
        <p:nvSpPr>
          <p:cNvPr id="2" name="Title 1"/>
          <p:cNvSpPr>
            <a:spLocks noGrp="1"/>
          </p:cNvSpPr>
          <p:nvPr>
            <p:ph type="ctrTitle"/>
          </p:nvPr>
        </p:nvSpPr>
        <p:spPr>
          <a:xfrm>
            <a:off x="914400" y="228600"/>
            <a:ext cx="7772400" cy="1470025"/>
          </a:xfrm>
        </p:spPr>
        <p:txBody>
          <a:bodyPr>
            <a:normAutofit fontScale="90000"/>
          </a:bodyPr>
          <a:lstStyle/>
          <a:p>
            <a:r>
              <a:rPr lang="en-US" sz="4000" b="1" dirty="0" smtClean="0">
                <a:latin typeface="Arial" pitchFamily="34" charset="0"/>
                <a:cs typeface="Arial" pitchFamily="34" charset="0"/>
              </a:rPr>
              <a:t>Remotely Detecting Tree Damage in Yosemite National Park</a:t>
            </a:r>
            <a:endParaRPr lang="en-US" sz="4000" b="1" dirty="0">
              <a:latin typeface="Arial" pitchFamily="34" charset="0"/>
              <a:cs typeface="Arial" pitchFamily="34" charset="0"/>
            </a:endParaRPr>
          </a:p>
        </p:txBody>
      </p:sp>
      <p:grpSp>
        <p:nvGrpSpPr>
          <p:cNvPr id="7" name="Group 6"/>
          <p:cNvGrpSpPr/>
          <p:nvPr/>
        </p:nvGrpSpPr>
        <p:grpSpPr>
          <a:xfrm>
            <a:off x="2133600" y="1828801"/>
            <a:ext cx="5182435" cy="3733799"/>
            <a:chOff x="1827965" y="1905000"/>
            <a:chExt cx="5487235" cy="4346377"/>
          </a:xfrm>
        </p:grpSpPr>
        <p:pic>
          <p:nvPicPr>
            <p:cNvPr id="2050" name="Picture 2" descr="C:\Users\Karla\Pictures\Yosemite Misc\to upload\100_2178.jpg"/>
            <p:cNvPicPr>
              <a:picLocks noChangeAspect="1" noChangeArrowheads="1"/>
            </p:cNvPicPr>
            <p:nvPr/>
          </p:nvPicPr>
          <p:blipFill>
            <a:blip r:embed="rId3" cstate="print"/>
            <a:srcRect/>
            <a:stretch>
              <a:fillRect/>
            </a:stretch>
          </p:blipFill>
          <p:spPr bwMode="auto">
            <a:xfrm>
              <a:off x="1827965" y="1905000"/>
              <a:ext cx="5487235" cy="4114800"/>
            </a:xfrm>
            <a:prstGeom prst="rect">
              <a:avLst/>
            </a:prstGeom>
            <a:noFill/>
          </p:spPr>
        </p:pic>
        <p:sp>
          <p:nvSpPr>
            <p:cNvPr id="5" name="TextBox 4"/>
            <p:cNvSpPr txBox="1"/>
            <p:nvPr/>
          </p:nvSpPr>
          <p:spPr>
            <a:xfrm>
              <a:off x="1828800" y="5943600"/>
              <a:ext cx="5486400" cy="307777"/>
            </a:xfrm>
            <a:prstGeom prst="rect">
              <a:avLst/>
            </a:prstGeom>
            <a:solidFill>
              <a:schemeClr val="tx1"/>
            </a:solidFill>
          </p:spPr>
          <p:txBody>
            <a:bodyPr wrap="square" rtlCol="0">
              <a:spAutoFit/>
            </a:bodyPr>
            <a:lstStyle/>
            <a:p>
              <a:r>
                <a:rPr lang="en-US" sz="1400" dirty="0" smtClean="0">
                  <a:solidFill>
                    <a:srgbClr val="FFC000"/>
                  </a:solidFill>
                  <a:latin typeface="Arial" pitchFamily="34" charset="0"/>
                  <a:cs typeface="Arial" pitchFamily="34" charset="0"/>
                </a:rPr>
                <a:t>Presented by: Karla King </a:t>
              </a:r>
              <a:endParaRPr lang="en-US" sz="1400" dirty="0">
                <a:solidFill>
                  <a:srgbClr val="FFC000"/>
                </a:solidFill>
                <a:latin typeface="Arial" pitchFamily="34" charset="0"/>
                <a:cs typeface="Arial" pitchFamily="34" charset="0"/>
              </a:endParaRPr>
            </a:p>
          </p:txBody>
        </p:sp>
      </p:grpSp>
      <p:pic>
        <p:nvPicPr>
          <p:cNvPr id="2052" name="Picture 4" descr="http://www.google.com/url?source=imgres&amp;ct=img&amp;q=http://bioinformatics.towson.edu/PSNA2009/Images/tulogo_c.jpg&amp;sa=X&amp;ei=bpEFTe7GFcP_lge5x8jiCQ&amp;ved=0CAQQ8wc&amp;usg=AFQjCNGtIpx04zJQJ75gmlU5UFMFexLk8A"/>
          <p:cNvPicPr>
            <a:picLocks noChangeAspect="1" noChangeArrowheads="1"/>
          </p:cNvPicPr>
          <p:nvPr/>
        </p:nvPicPr>
        <p:blipFill>
          <a:blip r:embed="rId4" cstate="print"/>
          <a:srcRect/>
          <a:stretch>
            <a:fillRect/>
          </a:stretch>
        </p:blipFill>
        <p:spPr bwMode="auto">
          <a:xfrm>
            <a:off x="7543800" y="5257800"/>
            <a:ext cx="1371600" cy="987948"/>
          </a:xfrm>
          <a:prstGeom prst="rect">
            <a:avLst/>
          </a:prstGeom>
          <a:noFill/>
        </p:spPr>
      </p:pic>
      <p:sp>
        <p:nvSpPr>
          <p:cNvPr id="8" name="TextBox 7"/>
          <p:cNvSpPr txBox="1"/>
          <p:nvPr/>
        </p:nvSpPr>
        <p:spPr>
          <a:xfrm>
            <a:off x="2819400" y="5791200"/>
            <a:ext cx="3733800" cy="830997"/>
          </a:xfrm>
          <a:prstGeom prst="rect">
            <a:avLst/>
          </a:prstGeom>
          <a:noFill/>
        </p:spPr>
        <p:txBody>
          <a:bodyPr wrap="square" rtlCol="0">
            <a:spAutoFit/>
          </a:bodyPr>
          <a:lstStyle/>
          <a:p>
            <a:pPr algn="ctr"/>
            <a:r>
              <a:rPr lang="en-US" sz="1600" dirty="0" smtClean="0">
                <a:latin typeface="Arial" pitchFamily="34" charset="0"/>
                <a:cs typeface="Arial" pitchFamily="34" charset="0"/>
              </a:rPr>
              <a:t>January 25, 2012 </a:t>
            </a:r>
          </a:p>
          <a:p>
            <a:pPr algn="ctr"/>
            <a:r>
              <a:rPr lang="en-US" sz="1600" dirty="0" smtClean="0">
                <a:latin typeface="Arial" pitchFamily="34" charset="0"/>
                <a:cs typeface="Arial" pitchFamily="34" charset="0"/>
              </a:rPr>
              <a:t>10:30 am</a:t>
            </a:r>
          </a:p>
          <a:p>
            <a:pPr algn="ctr"/>
            <a:r>
              <a:rPr lang="en-US" sz="1600" dirty="0" smtClean="0">
                <a:latin typeface="Arial" pitchFamily="34" charset="0"/>
                <a:cs typeface="Arial" pitchFamily="34" charset="0"/>
              </a:rPr>
              <a:t>Liberal Arts Building Room 2114</a:t>
            </a:r>
            <a:endParaRPr lang="en-US" sz="1600" dirty="0">
              <a:latin typeface="Arial" pitchFamily="34" charset="0"/>
              <a:cs typeface="Arial" pitchFamily="34" charset="0"/>
            </a:endParaRPr>
          </a:p>
        </p:txBody>
      </p:sp>
    </p:spTree>
    <p:extLst>
      <p:ext uri="{BB962C8B-B14F-4D97-AF65-F5344CB8AC3E}">
        <p14:creationId xmlns:p14="http://schemas.microsoft.com/office/powerpoint/2010/main" xmlns="" val="38609946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smtClean="0"/>
              <a:t>		</a:t>
            </a:r>
            <a:r>
              <a:rPr lang="en-US" b="1" dirty="0" smtClean="0">
                <a:latin typeface="Arial Narrow" pitchFamily="34" charset="0"/>
              </a:rPr>
              <a:t>Data</a:t>
            </a:r>
            <a:r>
              <a:rPr lang="en-US" b="1" dirty="0" smtClean="0"/>
              <a:t> </a:t>
            </a:r>
            <a:endParaRPr lang="en-US" b="1" dirty="0"/>
          </a:p>
        </p:txBody>
      </p:sp>
      <p:sp>
        <p:nvSpPr>
          <p:cNvPr id="3" name="Content Placeholder 2"/>
          <p:cNvSpPr>
            <a:spLocks noGrp="1"/>
          </p:cNvSpPr>
          <p:nvPr>
            <p:ph idx="1"/>
          </p:nvPr>
        </p:nvSpPr>
        <p:spPr>
          <a:xfrm>
            <a:off x="0" y="1447800"/>
            <a:ext cx="6172200" cy="4114800"/>
          </a:xfrm>
        </p:spPr>
        <p:txBody>
          <a:bodyPr>
            <a:normAutofit fontScale="55000" lnSpcReduction="20000"/>
          </a:bodyPr>
          <a:lstStyle/>
          <a:p>
            <a:pPr marL="514350" indent="-514350">
              <a:buFont typeface="+mj-lt"/>
              <a:buAutoNum type="arabicPeriod"/>
            </a:pPr>
            <a:r>
              <a:rPr lang="en-US" sz="3600" b="1" dirty="0" smtClean="0">
                <a:latin typeface="Arial" pitchFamily="34" charset="0"/>
                <a:cs typeface="Arial" pitchFamily="34" charset="0"/>
              </a:rPr>
              <a:t>Landsat 5 TM Imagery, August 2006</a:t>
            </a:r>
          </a:p>
          <a:p>
            <a:pPr marL="514350" indent="-514350">
              <a:buFont typeface="+mj-lt"/>
              <a:buAutoNum type="arabicPeriod"/>
            </a:pPr>
            <a:r>
              <a:rPr lang="en-US" sz="3600" b="1" dirty="0" smtClean="0">
                <a:latin typeface="Arial" pitchFamily="34" charset="0"/>
                <a:cs typeface="Arial" pitchFamily="34" charset="0"/>
              </a:rPr>
              <a:t>Landsat 5 TM Imagery, August 2011</a:t>
            </a:r>
          </a:p>
          <a:p>
            <a:pPr marL="1314450" lvl="2" indent="-514350"/>
            <a:r>
              <a:rPr lang="en-US" sz="2500" dirty="0" smtClean="0">
                <a:latin typeface="Arial" pitchFamily="34" charset="0"/>
                <a:cs typeface="Arial" pitchFamily="34" charset="0"/>
              </a:rPr>
              <a:t>glovis.usgs.gov </a:t>
            </a:r>
          </a:p>
          <a:p>
            <a:pPr marL="1314450" lvl="2" indent="-514350"/>
            <a:r>
              <a:rPr lang="en-US" sz="2500" dirty="0" smtClean="0">
                <a:latin typeface="Arial" pitchFamily="34" charset="0"/>
                <a:cs typeface="Arial" pitchFamily="34" charset="0"/>
              </a:rPr>
              <a:t>30 meter resolution, 7 bands</a:t>
            </a:r>
          </a:p>
          <a:p>
            <a:pPr marL="800100" lvl="2" indent="0">
              <a:buNone/>
            </a:pPr>
            <a:endParaRPr lang="en-US" sz="3200" dirty="0" smtClean="0">
              <a:latin typeface="Arial" pitchFamily="34" charset="0"/>
              <a:cs typeface="Arial" pitchFamily="34" charset="0"/>
            </a:endParaRPr>
          </a:p>
          <a:p>
            <a:pPr marL="514350" indent="-514350">
              <a:buFont typeface="+mj-lt"/>
              <a:buAutoNum type="arabicPeriod"/>
            </a:pPr>
            <a:r>
              <a:rPr lang="en-US" sz="3600" b="1" dirty="0" smtClean="0">
                <a:latin typeface="Arial" pitchFamily="34" charset="0"/>
                <a:cs typeface="Arial" pitchFamily="34" charset="0"/>
              </a:rPr>
              <a:t>National Land Cover Dataset 2006</a:t>
            </a:r>
          </a:p>
          <a:p>
            <a:pPr marL="1314450" lvl="2" indent="-514350"/>
            <a:r>
              <a:rPr lang="en-US" sz="2500" dirty="0" smtClean="0">
                <a:latin typeface="Arial" pitchFamily="34" charset="0"/>
                <a:cs typeface="Arial" pitchFamily="34" charset="0"/>
              </a:rPr>
              <a:t>landcover.usgs.gov</a:t>
            </a:r>
          </a:p>
          <a:p>
            <a:pPr marL="1314450" lvl="2" indent="-514350"/>
            <a:r>
              <a:rPr lang="en-US" sz="2500" dirty="0" smtClean="0">
                <a:latin typeface="Arial" pitchFamily="34" charset="0"/>
                <a:cs typeface="Arial" pitchFamily="34" charset="0"/>
              </a:rPr>
              <a:t>20 classes</a:t>
            </a:r>
          </a:p>
          <a:p>
            <a:pPr marL="514350" indent="-514350">
              <a:buNone/>
            </a:pPr>
            <a:endParaRPr lang="en-US" b="1" dirty="0" smtClean="0">
              <a:latin typeface="Arial" pitchFamily="34" charset="0"/>
              <a:cs typeface="Arial" pitchFamily="34" charset="0"/>
            </a:endParaRPr>
          </a:p>
          <a:p>
            <a:pPr marL="514350" lvl="0" indent="-514350">
              <a:buNone/>
              <a:defRPr/>
            </a:pPr>
            <a:r>
              <a:rPr lang="en-US" sz="3600" b="1" dirty="0" smtClean="0">
                <a:latin typeface="Arial" pitchFamily="34" charset="0"/>
                <a:cs typeface="Arial" pitchFamily="34" charset="0"/>
              </a:rPr>
              <a:t>4. ) USFS Aerial Detection Surveys, 2006-2011</a:t>
            </a:r>
            <a:endParaRPr lang="en-US" sz="3600" dirty="0" smtClean="0">
              <a:latin typeface="Arial" pitchFamily="34" charset="0"/>
              <a:cs typeface="Arial" pitchFamily="34" charset="0"/>
            </a:endParaRPr>
          </a:p>
          <a:p>
            <a:pPr marL="1314450" lvl="2" indent="-514350">
              <a:defRPr/>
            </a:pPr>
            <a:r>
              <a:rPr lang="en-US" sz="2500" dirty="0" smtClean="0">
                <a:latin typeface="Arial" pitchFamily="34" charset="0"/>
                <a:cs typeface="Arial" pitchFamily="34" charset="0"/>
              </a:rPr>
              <a:t>derived from manual aerial interpretation</a:t>
            </a:r>
          </a:p>
          <a:p>
            <a:pPr marL="1314450" lvl="2" indent="-514350">
              <a:defRPr/>
            </a:pPr>
            <a:r>
              <a:rPr lang="en-US" sz="2500" dirty="0" smtClean="0">
                <a:latin typeface="Arial" pitchFamily="34" charset="0"/>
                <a:cs typeface="Arial" pitchFamily="34" charset="0"/>
              </a:rPr>
              <a:t>available  in .</a:t>
            </a:r>
            <a:r>
              <a:rPr lang="en-US" sz="2500" dirty="0" err="1" smtClean="0">
                <a:latin typeface="Arial" pitchFamily="34" charset="0"/>
                <a:cs typeface="Arial" pitchFamily="34" charset="0"/>
              </a:rPr>
              <a:t>kmz</a:t>
            </a:r>
            <a:r>
              <a:rPr lang="en-US" sz="2500" dirty="0" smtClean="0">
                <a:latin typeface="Arial" pitchFamily="34" charset="0"/>
                <a:cs typeface="Arial" pitchFamily="34" charset="0"/>
              </a:rPr>
              <a:t> format</a:t>
            </a:r>
          </a:p>
          <a:p>
            <a:pPr marL="0" indent="0">
              <a:buNone/>
              <a:defRPr/>
            </a:pPr>
            <a:endParaRPr lang="en-US" sz="4000" dirty="0" smtClean="0">
              <a:latin typeface="Arial" pitchFamily="34" charset="0"/>
              <a:cs typeface="Arial" pitchFamily="34" charset="0"/>
            </a:endParaRPr>
          </a:p>
          <a:p>
            <a:pPr marL="514350" indent="-514350">
              <a:buNone/>
            </a:pPr>
            <a:endParaRPr lang="en-US" dirty="0" smtClean="0">
              <a:latin typeface="Arial" pitchFamily="34" charset="0"/>
              <a:cs typeface="Arial" pitchFamily="34" charset="0"/>
            </a:endParaRPr>
          </a:p>
          <a:p>
            <a:pPr marL="514350" indent="-457200">
              <a:buNone/>
            </a:pPr>
            <a:r>
              <a:rPr lang="en-US" dirty="0" smtClean="0">
                <a:latin typeface="Arial" pitchFamily="34" charset="0"/>
                <a:cs typeface="Arial" pitchFamily="34" charset="0"/>
              </a:rPr>
              <a:t>		</a:t>
            </a:r>
          </a:p>
          <a:p>
            <a:pPr lvl="1">
              <a:buNone/>
            </a:pPr>
            <a:endParaRPr lang="en-US" dirty="0"/>
          </a:p>
        </p:txBody>
      </p:sp>
      <p:cxnSp>
        <p:nvCxnSpPr>
          <p:cNvPr id="9" name="Straight Connector 8"/>
          <p:cNvCxnSpPr/>
          <p:nvPr/>
        </p:nvCxnSpPr>
        <p:spPr>
          <a:xfrm>
            <a:off x="2095500" y="1219200"/>
            <a:ext cx="1562100" cy="0"/>
          </a:xfrm>
          <a:prstGeom prst="line">
            <a:avLst/>
          </a:prstGeom>
          <a:ln/>
        </p:spPr>
        <p:style>
          <a:lnRef idx="1">
            <a:schemeClr val="dk1"/>
          </a:lnRef>
          <a:fillRef idx="0">
            <a:schemeClr val="dk1"/>
          </a:fillRef>
          <a:effectRef idx="0">
            <a:schemeClr val="dk1"/>
          </a:effectRef>
          <a:fontRef idx="minor">
            <a:schemeClr val="tx1"/>
          </a:fontRef>
        </p:style>
      </p:cxnSp>
      <p:sp>
        <p:nvSpPr>
          <p:cNvPr id="8" name="TextBox 7"/>
          <p:cNvSpPr txBox="1"/>
          <p:nvPr/>
        </p:nvSpPr>
        <p:spPr>
          <a:xfrm>
            <a:off x="6648877" y="4953000"/>
            <a:ext cx="1010213" cy="307777"/>
          </a:xfrm>
          <a:prstGeom prst="rect">
            <a:avLst/>
          </a:prstGeom>
          <a:noFill/>
        </p:spPr>
        <p:txBody>
          <a:bodyPr wrap="none" rtlCol="0">
            <a:spAutoFit/>
          </a:bodyPr>
          <a:lstStyle/>
          <a:p>
            <a:r>
              <a:rPr lang="en-US" sz="1400" dirty="0" smtClean="0">
                <a:latin typeface="Arial Narrow" pitchFamily="34" charset="0"/>
                <a:cs typeface="Arial" pitchFamily="34" charset="0"/>
              </a:rPr>
              <a:t>USGS, 2011</a:t>
            </a:r>
            <a:endParaRPr lang="en-US" sz="1400" dirty="0">
              <a:latin typeface="Arial Narrow" pitchFamily="34" charset="0"/>
              <a:cs typeface="Arial" pitchFamily="34" charset="0"/>
            </a:endParaRPr>
          </a:p>
        </p:txBody>
      </p:sp>
      <p:pic>
        <p:nvPicPr>
          <p:cNvPr id="10" name="Picture 9"/>
          <p:cNvPicPr/>
          <p:nvPr/>
        </p:nvPicPr>
        <p:blipFill>
          <a:blip r:embed="rId3" cstate="print"/>
          <a:srcRect/>
          <a:stretch>
            <a:fillRect/>
          </a:stretch>
        </p:blipFill>
        <p:spPr bwMode="auto">
          <a:xfrm>
            <a:off x="5715000" y="381000"/>
            <a:ext cx="2895600" cy="4572000"/>
          </a:xfrm>
          <a:prstGeom prst="rect">
            <a:avLst/>
          </a:prstGeom>
          <a:noFill/>
          <a:ln w="9525">
            <a:noFill/>
            <a:miter lim="800000"/>
            <a:headEnd/>
            <a:tailEnd/>
          </a:ln>
        </p:spPr>
      </p:pic>
      <p:graphicFrame>
        <p:nvGraphicFramePr>
          <p:cNvPr id="12" name="Table 11"/>
          <p:cNvGraphicFramePr>
            <a:graphicFrameLocks noGrp="1"/>
          </p:cNvGraphicFramePr>
          <p:nvPr>
            <p:extLst>
              <p:ext uri="{D42A27DB-BD31-4B8C-83A1-F6EECF244321}">
                <p14:modId xmlns:p14="http://schemas.microsoft.com/office/powerpoint/2010/main" xmlns="" val="86396500"/>
              </p:ext>
            </p:extLst>
          </p:nvPr>
        </p:nvGraphicFramePr>
        <p:xfrm>
          <a:off x="457200" y="5486400"/>
          <a:ext cx="8077200" cy="745362"/>
        </p:xfrm>
        <a:graphic>
          <a:graphicData uri="http://schemas.openxmlformats.org/drawingml/2006/table">
            <a:tbl>
              <a:tblPr firstRow="1" bandRow="1">
                <a:tableStyleId>{00A15C55-8517-42AA-B614-E9B94910E393}</a:tableStyleId>
              </a:tblPr>
              <a:tblGrid>
                <a:gridCol w="2692400"/>
                <a:gridCol w="2692400"/>
                <a:gridCol w="2692400"/>
              </a:tblGrid>
              <a:tr h="381000">
                <a:tc>
                  <a:txBody>
                    <a:bodyPr/>
                    <a:lstStyle/>
                    <a:p>
                      <a:r>
                        <a:rPr lang="en-US" sz="1400" dirty="0" smtClean="0">
                          <a:latin typeface="Arial" pitchFamily="34" charset="0"/>
                          <a:cs typeface="Arial" pitchFamily="34" charset="0"/>
                        </a:rPr>
                        <a:t>Park Boundary</a:t>
                      </a:r>
                      <a:r>
                        <a:rPr lang="en-US" sz="1400" baseline="0" dirty="0" smtClean="0">
                          <a:latin typeface="Arial" pitchFamily="34" charset="0"/>
                          <a:cs typeface="Arial" pitchFamily="34" charset="0"/>
                        </a:rPr>
                        <a:t> File</a:t>
                      </a:r>
                      <a:endParaRPr lang="en-US" sz="1400" dirty="0">
                        <a:latin typeface="Arial" pitchFamily="34" charset="0"/>
                        <a:cs typeface="Arial" pitchFamily="34" charset="0"/>
                      </a:endParaRPr>
                    </a:p>
                  </a:txBody>
                  <a:tcPr/>
                </a:tc>
                <a:tc>
                  <a:txBody>
                    <a:bodyPr/>
                    <a:lstStyle/>
                    <a:p>
                      <a:r>
                        <a:rPr lang="en-US" sz="1400" dirty="0" smtClean="0">
                          <a:latin typeface="Arial" pitchFamily="34" charset="0"/>
                          <a:cs typeface="Arial" pitchFamily="34" charset="0"/>
                        </a:rPr>
                        <a:t>USFS</a:t>
                      </a:r>
                      <a:r>
                        <a:rPr lang="en-US" sz="1400" baseline="0" dirty="0" smtClean="0">
                          <a:latin typeface="Arial" pitchFamily="34" charset="0"/>
                          <a:cs typeface="Arial" pitchFamily="34" charset="0"/>
                        </a:rPr>
                        <a:t> Fire History</a:t>
                      </a:r>
                      <a:endParaRPr lang="en-US" sz="1400" dirty="0">
                        <a:latin typeface="Arial" pitchFamily="34" charset="0"/>
                        <a:cs typeface="Arial" pitchFamily="34" charset="0"/>
                      </a:endParaRPr>
                    </a:p>
                  </a:txBody>
                  <a:tcPr/>
                </a:tc>
                <a:tc>
                  <a:txBody>
                    <a:bodyPr/>
                    <a:lstStyle/>
                    <a:p>
                      <a:r>
                        <a:rPr lang="en-US" sz="1400" dirty="0" smtClean="0">
                          <a:latin typeface="Arial" pitchFamily="34" charset="0"/>
                          <a:cs typeface="Arial" pitchFamily="34" charset="0"/>
                        </a:rPr>
                        <a:t>Google Earth</a:t>
                      </a:r>
                      <a:endParaRPr lang="en-US" sz="1400" dirty="0">
                        <a:latin typeface="Arial" pitchFamily="34" charset="0"/>
                        <a:cs typeface="Arial" pitchFamily="34" charset="0"/>
                      </a:endParaRPr>
                    </a:p>
                  </a:txBody>
                  <a:tcPr/>
                </a:tc>
              </a:tr>
              <a:tr h="364362">
                <a:tc>
                  <a:txBody>
                    <a:bodyPr/>
                    <a:lstStyle/>
                    <a:p>
                      <a:r>
                        <a:rPr lang="en-US" sz="1400" dirty="0" smtClean="0">
                          <a:latin typeface="Arial" pitchFamily="34" charset="0"/>
                          <a:cs typeface="Arial" pitchFamily="34" charset="0"/>
                        </a:rPr>
                        <a:t>Reformatting, Context</a:t>
                      </a:r>
                      <a:endParaRPr lang="en-US" sz="1400" dirty="0">
                        <a:latin typeface="Arial" pitchFamily="34" charset="0"/>
                        <a:cs typeface="Arial" pitchFamily="34" charset="0"/>
                      </a:endParaRPr>
                    </a:p>
                  </a:txBody>
                  <a:tcPr/>
                </a:tc>
                <a:tc>
                  <a:txBody>
                    <a:bodyPr/>
                    <a:lstStyle/>
                    <a:p>
                      <a:r>
                        <a:rPr lang="en-US" sz="1400" dirty="0" smtClean="0">
                          <a:latin typeface="Arial" pitchFamily="34" charset="0"/>
                          <a:cs typeface="Arial" pitchFamily="34" charset="0"/>
                        </a:rPr>
                        <a:t>Accuracy Assessment</a:t>
                      </a:r>
                      <a:r>
                        <a:rPr lang="en-US" sz="1400" baseline="0" dirty="0" smtClean="0">
                          <a:latin typeface="Arial" pitchFamily="34" charset="0"/>
                          <a:cs typeface="Arial" pitchFamily="34" charset="0"/>
                        </a:rPr>
                        <a:t> </a:t>
                      </a:r>
                      <a:endParaRPr lang="en-US" sz="1400" dirty="0">
                        <a:latin typeface="Arial" pitchFamily="34" charset="0"/>
                        <a:cs typeface="Arial" pitchFamily="34" charset="0"/>
                      </a:endParaRPr>
                    </a:p>
                  </a:txBody>
                  <a:tcPr/>
                </a:tc>
                <a:tc>
                  <a:txBody>
                    <a:bodyPr/>
                    <a:lstStyle/>
                    <a:p>
                      <a:r>
                        <a:rPr lang="en-US" sz="1400" dirty="0" smtClean="0">
                          <a:latin typeface="Arial" pitchFamily="34" charset="0"/>
                          <a:cs typeface="Arial" pitchFamily="34" charset="0"/>
                        </a:rPr>
                        <a:t>Accuracy Assessment </a:t>
                      </a:r>
                      <a:endParaRPr lang="en-US" sz="1400" dirty="0">
                        <a:latin typeface="Arial" pitchFamily="34" charset="0"/>
                        <a:cs typeface="Arial" pitchFamily="34" charset="0"/>
                      </a:endParaRPr>
                    </a:p>
                  </a:txBody>
                  <a:tcPr/>
                </a:tc>
              </a:tr>
            </a:tbl>
          </a:graphicData>
        </a:graphic>
      </p:graphicFrame>
      <p:sp>
        <p:nvSpPr>
          <p:cNvPr id="13" name="TextBox 12"/>
          <p:cNvSpPr txBox="1"/>
          <p:nvPr/>
        </p:nvSpPr>
        <p:spPr>
          <a:xfrm>
            <a:off x="361950" y="5029200"/>
            <a:ext cx="2514600" cy="461665"/>
          </a:xfrm>
          <a:prstGeom prst="rect">
            <a:avLst/>
          </a:prstGeom>
          <a:noFill/>
        </p:spPr>
        <p:txBody>
          <a:bodyPr wrap="square" rtlCol="0">
            <a:spAutoFit/>
          </a:bodyPr>
          <a:lstStyle/>
          <a:p>
            <a:r>
              <a:rPr lang="en-US" sz="2400" b="1" dirty="0" smtClean="0">
                <a:latin typeface="Arial" pitchFamily="34" charset="0"/>
                <a:cs typeface="Arial" pitchFamily="34" charset="0"/>
              </a:rPr>
              <a:t>Ancillary</a:t>
            </a:r>
            <a:r>
              <a:rPr lang="en-US" sz="2400" b="1" dirty="0" smtClean="0">
                <a:latin typeface="Arial Narrow" pitchFamily="34" charset="0"/>
              </a:rPr>
              <a:t> Data </a:t>
            </a:r>
            <a:endParaRPr lang="en-US" sz="2400" b="1" dirty="0">
              <a:latin typeface="Arial Narrow" pitchFamily="34" charset="0"/>
            </a:endParaRPr>
          </a:p>
        </p:txBody>
      </p:sp>
    </p:spTree>
    <p:extLst>
      <p:ext uri="{BB962C8B-B14F-4D97-AF65-F5344CB8AC3E}">
        <p14:creationId xmlns:p14="http://schemas.microsoft.com/office/powerpoint/2010/main" xmlns="" val="1576456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19100" y="3048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b="1" dirty="0" smtClean="0">
                <a:latin typeface="Arial Narrow" pitchFamily="34" charset="0"/>
              </a:rPr>
              <a:t>Data</a:t>
            </a:r>
            <a:r>
              <a:rPr lang="en-US" b="1" dirty="0" smtClean="0"/>
              <a:t> </a:t>
            </a:r>
            <a:endParaRPr lang="en-US" b="1" dirty="0"/>
          </a:p>
        </p:txBody>
      </p:sp>
      <p:sp>
        <p:nvSpPr>
          <p:cNvPr id="5" name="Content Placeholder 2"/>
          <p:cNvSpPr txBox="1">
            <a:spLocks/>
          </p:cNvSpPr>
          <p:nvPr/>
        </p:nvSpPr>
        <p:spPr>
          <a:xfrm>
            <a:off x="914400" y="1295400"/>
            <a:ext cx="7315200" cy="4114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b="1" dirty="0" smtClean="0">
                <a:solidFill>
                  <a:srgbClr val="CC0000"/>
                </a:solidFill>
                <a:latin typeface="Arial" pitchFamily="34" charset="0"/>
                <a:cs typeface="Arial" pitchFamily="34" charset="0"/>
              </a:rPr>
              <a:t>Preprocessing</a:t>
            </a:r>
            <a:br>
              <a:rPr lang="en-US" sz="2400" b="1" dirty="0" smtClean="0">
                <a:solidFill>
                  <a:srgbClr val="CC0000"/>
                </a:solidFill>
                <a:latin typeface="Arial" pitchFamily="34" charset="0"/>
                <a:cs typeface="Arial" pitchFamily="34" charset="0"/>
              </a:rPr>
            </a:br>
            <a:endParaRPr lang="en-US" sz="2400" dirty="0" smtClean="0">
              <a:solidFill>
                <a:srgbClr val="FF0000"/>
              </a:solidFill>
              <a:latin typeface="Arial" pitchFamily="34" charset="0"/>
              <a:cs typeface="Arial" pitchFamily="34" charset="0"/>
            </a:endParaRPr>
          </a:p>
          <a:p>
            <a:r>
              <a:rPr lang="en-US" sz="2000" dirty="0" smtClean="0">
                <a:latin typeface="Arial" pitchFamily="34" charset="0"/>
                <a:cs typeface="Arial" pitchFamily="34" charset="0"/>
              </a:rPr>
              <a:t>Tasseled Cap Transformation </a:t>
            </a:r>
          </a:p>
          <a:p>
            <a:pPr lvl="1"/>
            <a:r>
              <a:rPr lang="en-US" sz="1600" dirty="0" smtClean="0">
                <a:latin typeface="Arial" pitchFamily="34" charset="0"/>
                <a:cs typeface="Arial" pitchFamily="34" charset="0"/>
              </a:rPr>
              <a:t>Landsat imagery 2006 &amp; 2011</a:t>
            </a:r>
          </a:p>
          <a:p>
            <a:r>
              <a:rPr lang="en-US" sz="2000" dirty="0" smtClean="0">
                <a:latin typeface="Arial" pitchFamily="34" charset="0"/>
                <a:cs typeface="Arial" pitchFamily="34" charset="0"/>
              </a:rPr>
              <a:t>Convert USFS Aerial detection survey to raster format &amp; compile</a:t>
            </a:r>
          </a:p>
          <a:p>
            <a:r>
              <a:rPr lang="en-US" sz="2000" dirty="0" smtClean="0">
                <a:latin typeface="Arial" pitchFamily="34" charset="0"/>
                <a:cs typeface="Arial" pitchFamily="34" charset="0"/>
              </a:rPr>
              <a:t>Clip to park boundary</a:t>
            </a:r>
          </a:p>
          <a:p>
            <a:pPr lvl="1"/>
            <a:r>
              <a:rPr lang="en-US" sz="1600" dirty="0" smtClean="0">
                <a:latin typeface="Arial" pitchFamily="34" charset="0"/>
                <a:cs typeface="Arial" pitchFamily="34" charset="0"/>
              </a:rPr>
              <a:t>Landsat imagery 2006 &amp; 2011, NLCD, USFS Aerial detection survey</a:t>
            </a:r>
            <a:endParaRPr lang="en-US" sz="2000" dirty="0" smtClean="0">
              <a:latin typeface="Arial" pitchFamily="34" charset="0"/>
              <a:cs typeface="Arial" pitchFamily="34" charset="0"/>
            </a:endParaRPr>
          </a:p>
          <a:p>
            <a:r>
              <a:rPr lang="en-US" sz="2000" dirty="0" smtClean="0">
                <a:latin typeface="Arial" pitchFamily="34" charset="0"/>
                <a:cs typeface="Arial" pitchFamily="34" charset="0"/>
              </a:rPr>
              <a:t>Compile ground truth points	</a:t>
            </a:r>
            <a:r>
              <a:rPr lang="en-US" b="1" dirty="0" smtClean="0">
                <a:solidFill>
                  <a:srgbClr val="FF0000"/>
                </a:solidFill>
                <a:latin typeface="Arial" pitchFamily="34" charset="0"/>
                <a:cs typeface="Arial" pitchFamily="34" charset="0"/>
              </a:rPr>
              <a:t>		</a:t>
            </a:r>
          </a:p>
          <a:p>
            <a:pPr lvl="1">
              <a:buFont typeface="Arial" pitchFamily="34" charset="0"/>
              <a:buNone/>
            </a:pPr>
            <a:endParaRPr lang="en-US" b="1" dirty="0">
              <a:solidFill>
                <a:srgbClr val="FF0000"/>
              </a:solidFill>
            </a:endParaRPr>
          </a:p>
        </p:txBody>
      </p:sp>
      <p:pic>
        <p:nvPicPr>
          <p:cNvPr id="8" name="Picture 5" descr="C:\Users\Public\Pictures\Kodak Pictures\6-7-2010\100_1998.jpg"/>
          <p:cNvPicPr>
            <a:picLocks noChangeAspect="1" noChangeArrowheads="1"/>
          </p:cNvPicPr>
          <p:nvPr/>
        </p:nvPicPr>
        <p:blipFill>
          <a:blip r:embed="rId2" cstate="print"/>
          <a:srcRect/>
          <a:stretch>
            <a:fillRect/>
          </a:stretch>
        </p:blipFill>
        <p:spPr bwMode="auto">
          <a:xfrm>
            <a:off x="1003300" y="4905636"/>
            <a:ext cx="7061200" cy="1952364"/>
          </a:xfrm>
          <a:prstGeom prst="rect">
            <a:avLst/>
          </a:prstGeom>
          <a:noFill/>
        </p:spPr>
      </p:pic>
      <p:cxnSp>
        <p:nvCxnSpPr>
          <p:cNvPr id="12" name="Straight Connector 11"/>
          <p:cNvCxnSpPr/>
          <p:nvPr/>
        </p:nvCxnSpPr>
        <p:spPr>
          <a:xfrm>
            <a:off x="3733800" y="1295400"/>
            <a:ext cx="1562100"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41982888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38200" y="381000"/>
            <a:ext cx="6096000" cy="369332"/>
          </a:xfrm>
          <a:prstGeom prst="rect">
            <a:avLst/>
          </a:prstGeom>
          <a:noFill/>
        </p:spPr>
        <p:txBody>
          <a:bodyPr wrap="square" rtlCol="0">
            <a:spAutoFit/>
          </a:bodyPr>
          <a:lstStyle/>
          <a:p>
            <a:endParaRPr lang="en-US" dirty="0"/>
          </a:p>
        </p:txBody>
      </p:sp>
      <p:sp>
        <p:nvSpPr>
          <p:cNvPr id="4" name="Title 1"/>
          <p:cNvSpPr txBox="1">
            <a:spLocks/>
          </p:cNvSpPr>
          <p:nvPr/>
        </p:nvSpPr>
        <p:spPr>
          <a:xfrm>
            <a:off x="457200" y="274638"/>
            <a:ext cx="8229600" cy="1143000"/>
          </a:xfrm>
          <a:prstGeom prst="rect">
            <a:avLst/>
          </a:prstGeom>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a:noFill/>
                </a:ln>
                <a:solidFill>
                  <a:schemeClr val="tx1"/>
                </a:solidFill>
                <a:effectLst/>
                <a:uLnTx/>
                <a:uFillTx/>
                <a:latin typeface="Arial Narrow" pitchFamily="34" charset="0"/>
                <a:ea typeface="+mj-ea"/>
                <a:cs typeface="+mj-cs"/>
              </a:rPr>
              <a:t>Methodology</a:t>
            </a:r>
            <a:endParaRPr kumimoji="0" lang="en-US" sz="4400" b="1" i="0" u="none" strike="noStrike" kern="1200" cap="none" spc="0" normalizeH="0" baseline="0" noProof="0" dirty="0">
              <a:ln>
                <a:noFill/>
              </a:ln>
              <a:solidFill>
                <a:schemeClr val="tx1"/>
              </a:solidFill>
              <a:effectLst/>
              <a:uLnTx/>
              <a:uFillTx/>
              <a:latin typeface="Arial Narrow" pitchFamily="34" charset="0"/>
              <a:ea typeface="+mj-ea"/>
              <a:cs typeface="+mj-cs"/>
            </a:endParaRPr>
          </a:p>
        </p:txBody>
      </p:sp>
      <p:sp>
        <p:nvSpPr>
          <p:cNvPr id="6" name="TextBox 5"/>
          <p:cNvSpPr txBox="1"/>
          <p:nvPr/>
        </p:nvSpPr>
        <p:spPr>
          <a:xfrm>
            <a:off x="2514600" y="1143000"/>
            <a:ext cx="4124655" cy="461665"/>
          </a:xfrm>
          <a:prstGeom prst="rect">
            <a:avLst/>
          </a:prstGeom>
          <a:noFill/>
        </p:spPr>
        <p:txBody>
          <a:bodyPr wrap="none" rtlCol="0">
            <a:spAutoFit/>
          </a:bodyPr>
          <a:lstStyle/>
          <a:p>
            <a:r>
              <a:rPr lang="en-US" sz="2400" b="1" dirty="0" smtClean="0">
                <a:solidFill>
                  <a:schemeClr val="accent6">
                    <a:lumMod val="75000"/>
                  </a:schemeClr>
                </a:solidFill>
                <a:latin typeface="Arial" pitchFamily="34" charset="0"/>
                <a:cs typeface="Arial" pitchFamily="34" charset="0"/>
              </a:rPr>
              <a:t>Cross Correlation Analysis</a:t>
            </a:r>
            <a:endParaRPr lang="en-US" sz="2400" b="1" dirty="0">
              <a:solidFill>
                <a:schemeClr val="accent6">
                  <a:lumMod val="75000"/>
                </a:schemeClr>
              </a:solidFill>
              <a:latin typeface="Arial" pitchFamily="34" charset="0"/>
              <a:cs typeface="Arial" pitchFamily="34" charset="0"/>
            </a:endParaRPr>
          </a:p>
        </p:txBody>
      </p:sp>
      <p:sp>
        <p:nvSpPr>
          <p:cNvPr id="8" name="TextBox 7"/>
          <p:cNvSpPr txBox="1"/>
          <p:nvPr/>
        </p:nvSpPr>
        <p:spPr>
          <a:xfrm>
            <a:off x="3581400" y="3322260"/>
            <a:ext cx="4724400" cy="3046988"/>
          </a:xfrm>
          <a:prstGeom prst="rect">
            <a:avLst/>
          </a:prstGeom>
          <a:noFill/>
        </p:spPr>
        <p:txBody>
          <a:bodyPr wrap="square" rtlCol="0">
            <a:spAutoFit/>
          </a:bodyPr>
          <a:lstStyle/>
          <a:p>
            <a:pPr marL="342900" indent="-342900">
              <a:buFont typeface="Arial" pitchFamily="34" charset="0"/>
              <a:buChar char="•"/>
            </a:pPr>
            <a:r>
              <a:rPr lang="en-US" sz="2400" dirty="0" smtClean="0">
                <a:latin typeface="Arial" pitchFamily="34" charset="0"/>
                <a:cs typeface="Arial" pitchFamily="34" charset="0"/>
              </a:rPr>
              <a:t>Create </a:t>
            </a:r>
            <a:r>
              <a:rPr lang="en-US" sz="2400" dirty="0">
                <a:latin typeface="Arial" pitchFamily="34" charset="0"/>
                <a:cs typeface="Arial" pitchFamily="34" charset="0"/>
              </a:rPr>
              <a:t>images of attributes </a:t>
            </a:r>
            <a:r>
              <a:rPr lang="en-US" sz="2400" i="1" dirty="0">
                <a:latin typeface="Arial" pitchFamily="34" charset="0"/>
                <a:cs typeface="Arial" pitchFamily="34" charset="0"/>
              </a:rPr>
              <a:t>Mean</a:t>
            </a:r>
            <a:r>
              <a:rPr lang="en-US" sz="2400" dirty="0">
                <a:latin typeface="Arial" pitchFamily="34" charset="0"/>
                <a:cs typeface="Arial" pitchFamily="34" charset="0"/>
              </a:rPr>
              <a:t> and </a:t>
            </a:r>
            <a:r>
              <a:rPr lang="en-US" sz="2400" i="1" dirty="0" err="1">
                <a:latin typeface="Arial" pitchFamily="34" charset="0"/>
                <a:cs typeface="Arial" pitchFamily="34" charset="0"/>
              </a:rPr>
              <a:t>StandDev</a:t>
            </a:r>
            <a:endParaRPr lang="en-US" sz="2400" i="1" dirty="0">
              <a:latin typeface="Arial" pitchFamily="34" charset="0"/>
              <a:cs typeface="Arial" pitchFamily="34" charset="0"/>
            </a:endParaRPr>
          </a:p>
          <a:p>
            <a:endParaRPr lang="en-US" sz="2400" dirty="0">
              <a:latin typeface="Arial" pitchFamily="34" charset="0"/>
              <a:cs typeface="Arial" pitchFamily="34" charset="0"/>
            </a:endParaRPr>
          </a:p>
          <a:p>
            <a:r>
              <a:rPr lang="en-US" sz="2400" dirty="0" smtClean="0">
                <a:latin typeface="Arial" pitchFamily="34" charset="0"/>
                <a:cs typeface="Arial" pitchFamily="34" charset="0"/>
              </a:rPr>
              <a:t>Calculate a Z-score Image:</a:t>
            </a:r>
          </a:p>
          <a:p>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   [Greenness] – [Mean]/     	[</a:t>
            </a:r>
            <a:r>
              <a:rPr lang="en-US" sz="2400" dirty="0" err="1" smtClean="0">
                <a:latin typeface="Arial" pitchFamily="34" charset="0"/>
                <a:cs typeface="Arial" pitchFamily="34" charset="0"/>
              </a:rPr>
              <a:t>StandDev</a:t>
            </a:r>
            <a:r>
              <a:rPr lang="en-US" sz="2400" dirty="0" smtClean="0">
                <a:latin typeface="Arial" pitchFamily="34" charset="0"/>
                <a:cs typeface="Arial" pitchFamily="34" charset="0"/>
              </a:rPr>
              <a:t>]   </a:t>
            </a:r>
          </a:p>
          <a:p>
            <a:pPr>
              <a:buFont typeface="Arial" pitchFamily="34" charset="0"/>
              <a:buChar char="•"/>
            </a:pPr>
            <a:endParaRPr lang="en-US" sz="2400" dirty="0">
              <a:latin typeface="Arial" pitchFamily="34" charset="0"/>
              <a:cs typeface="Arial" pitchFamily="34" charset="0"/>
            </a:endParaRPr>
          </a:p>
        </p:txBody>
      </p:sp>
      <p:cxnSp>
        <p:nvCxnSpPr>
          <p:cNvPr id="9" name="Straight Connector 8"/>
          <p:cNvCxnSpPr/>
          <p:nvPr/>
        </p:nvCxnSpPr>
        <p:spPr>
          <a:xfrm>
            <a:off x="2971800" y="1066800"/>
            <a:ext cx="3124200" cy="0"/>
          </a:xfrm>
          <a:prstGeom prst="line">
            <a:avLst/>
          </a:prstGeom>
          <a:ln/>
        </p:spPr>
        <p:style>
          <a:lnRef idx="1">
            <a:schemeClr val="dk1"/>
          </a:lnRef>
          <a:fillRef idx="0">
            <a:schemeClr val="dk1"/>
          </a:fillRef>
          <a:effectRef idx="0">
            <a:schemeClr val="dk1"/>
          </a:effectRef>
          <a:fontRef idx="minor">
            <a:schemeClr val="tx1"/>
          </a:fontRef>
        </p:style>
      </p:cxnSp>
      <p:sp>
        <p:nvSpPr>
          <p:cNvPr id="5" name="TextBox 4"/>
          <p:cNvSpPr txBox="1"/>
          <p:nvPr/>
        </p:nvSpPr>
        <p:spPr>
          <a:xfrm>
            <a:off x="838200" y="1752600"/>
            <a:ext cx="7162800" cy="1569660"/>
          </a:xfrm>
          <a:prstGeom prst="rect">
            <a:avLst/>
          </a:prstGeom>
          <a:solidFill>
            <a:schemeClr val="accent4">
              <a:lumMod val="40000"/>
              <a:lumOff val="60000"/>
              <a:alpha val="9000"/>
            </a:schemeClr>
          </a:solidFill>
        </p:spPr>
        <p:txBody>
          <a:bodyPr wrap="square" rtlCol="0">
            <a:spAutoFit/>
          </a:bodyPr>
          <a:lstStyle/>
          <a:p>
            <a:pPr>
              <a:buFont typeface="Arial" pitchFamily="34" charset="0"/>
              <a:buChar char="•"/>
            </a:pPr>
            <a:r>
              <a:rPr lang="en-US" sz="2400" dirty="0" smtClean="0">
                <a:latin typeface="Arial" pitchFamily="34" charset="0"/>
                <a:cs typeface="Arial" pitchFamily="34" charset="0"/>
              </a:rPr>
              <a:t>  Statistical analysis</a:t>
            </a:r>
          </a:p>
          <a:p>
            <a:pPr>
              <a:buFont typeface="Arial" pitchFamily="34" charset="0"/>
              <a:buChar char="•"/>
            </a:pPr>
            <a:r>
              <a:rPr lang="en-US" sz="2400" dirty="0" smtClean="0">
                <a:latin typeface="Arial" pitchFamily="34" charset="0"/>
                <a:cs typeface="Arial" pitchFamily="34" charset="0"/>
              </a:rPr>
              <a:t>  Extract the </a:t>
            </a:r>
            <a:r>
              <a:rPr lang="en-US" sz="2400" i="1" dirty="0" smtClean="0">
                <a:latin typeface="Arial" pitchFamily="34" charset="0"/>
                <a:cs typeface="Arial" pitchFamily="34" charset="0"/>
              </a:rPr>
              <a:t>Average</a:t>
            </a:r>
            <a:r>
              <a:rPr lang="en-US" sz="2400" dirty="0" smtClean="0">
                <a:latin typeface="Arial" pitchFamily="34" charset="0"/>
                <a:cs typeface="Arial" pitchFamily="34" charset="0"/>
              </a:rPr>
              <a:t> and </a:t>
            </a:r>
            <a:r>
              <a:rPr lang="en-US" sz="2400" i="1" dirty="0" smtClean="0">
                <a:latin typeface="Arial" pitchFamily="34" charset="0"/>
                <a:cs typeface="Arial" pitchFamily="34" charset="0"/>
              </a:rPr>
              <a:t>Population standard deviation </a:t>
            </a:r>
            <a:r>
              <a:rPr lang="en-US" sz="2400" dirty="0" smtClean="0">
                <a:latin typeface="Arial" pitchFamily="34" charset="0"/>
                <a:cs typeface="Arial" pitchFamily="34" charset="0"/>
              </a:rPr>
              <a:t>values of 2011 image </a:t>
            </a:r>
          </a:p>
          <a:p>
            <a:pPr lvl="5">
              <a:buFont typeface="Arial" pitchFamily="34" charset="0"/>
              <a:buChar char="•"/>
            </a:pPr>
            <a:r>
              <a:rPr lang="en-US" sz="2400" dirty="0" smtClean="0">
                <a:latin typeface="Arial" pitchFamily="34" charset="0"/>
                <a:cs typeface="Arial" pitchFamily="34" charset="0"/>
              </a:rPr>
              <a:t>Using</a:t>
            </a:r>
            <a:r>
              <a:rPr lang="en-US" sz="2400" i="1" dirty="0" smtClean="0">
                <a:latin typeface="Arial" pitchFamily="34" charset="0"/>
                <a:cs typeface="Arial" pitchFamily="34" charset="0"/>
              </a:rPr>
              <a:t> </a:t>
            </a:r>
            <a:r>
              <a:rPr lang="en-US" sz="2400" b="1" dirty="0" smtClean="0">
                <a:solidFill>
                  <a:schemeClr val="tx2"/>
                </a:solidFill>
                <a:latin typeface="Arial" pitchFamily="34" charset="0"/>
                <a:cs typeface="Arial" pitchFamily="34" charset="0"/>
              </a:rPr>
              <a:t>NLCD 2006 </a:t>
            </a:r>
            <a:r>
              <a:rPr lang="en-US" sz="2400" dirty="0" smtClean="0">
                <a:latin typeface="Arial" pitchFamily="34" charset="0"/>
                <a:cs typeface="Arial" pitchFamily="34" charset="0"/>
              </a:rPr>
              <a:t>class zones</a:t>
            </a:r>
          </a:p>
        </p:txBody>
      </p:sp>
      <p:sp>
        <p:nvSpPr>
          <p:cNvPr id="2" name="Rectangle 1"/>
          <p:cNvSpPr/>
          <p:nvPr/>
        </p:nvSpPr>
        <p:spPr>
          <a:xfrm>
            <a:off x="3556000" y="4267200"/>
            <a:ext cx="4114800" cy="1815594"/>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 descr="C:\Users\Karla\Pictures\Yosemite Misc\to upload\018.JPG"/>
          <p:cNvPicPr>
            <a:picLocks noChangeAspect="1" noChangeArrowheads="1"/>
          </p:cNvPicPr>
          <p:nvPr/>
        </p:nvPicPr>
        <p:blipFill>
          <a:blip r:embed="rId3" cstate="print"/>
          <a:srcRect/>
          <a:stretch>
            <a:fillRect/>
          </a:stretch>
        </p:blipFill>
        <p:spPr bwMode="auto">
          <a:xfrm>
            <a:off x="533401" y="3352800"/>
            <a:ext cx="2527527" cy="3370549"/>
          </a:xfrm>
          <a:prstGeom prst="rect">
            <a:avLst/>
          </a:prstGeom>
          <a:noFill/>
        </p:spPr>
      </p:pic>
    </p:spTree>
    <p:extLst>
      <p:ext uri="{BB962C8B-B14F-4D97-AF65-F5344CB8AC3E}">
        <p14:creationId xmlns:p14="http://schemas.microsoft.com/office/powerpoint/2010/main" xmlns="" val="27740402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38200" y="381000"/>
            <a:ext cx="6096000" cy="369332"/>
          </a:xfrm>
          <a:prstGeom prst="rect">
            <a:avLst/>
          </a:prstGeom>
          <a:noFill/>
        </p:spPr>
        <p:txBody>
          <a:bodyPr wrap="square" rtlCol="0">
            <a:spAutoFit/>
          </a:bodyPr>
          <a:lstStyle/>
          <a:p>
            <a:endParaRPr lang="en-US" dirty="0"/>
          </a:p>
        </p:txBody>
      </p:sp>
      <p:sp>
        <p:nvSpPr>
          <p:cNvPr id="4" name="Title 1"/>
          <p:cNvSpPr txBox="1">
            <a:spLocks/>
          </p:cNvSpPr>
          <p:nvPr/>
        </p:nvSpPr>
        <p:spPr>
          <a:xfrm>
            <a:off x="457200" y="274638"/>
            <a:ext cx="8229600" cy="1143000"/>
          </a:xfrm>
          <a:prstGeom prst="rect">
            <a:avLst/>
          </a:prstGeom>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a:noFill/>
                </a:ln>
                <a:solidFill>
                  <a:schemeClr val="tx1"/>
                </a:solidFill>
                <a:effectLst/>
                <a:uLnTx/>
                <a:uFillTx/>
                <a:latin typeface="Arial Narrow" pitchFamily="34" charset="0"/>
                <a:ea typeface="+mj-ea"/>
                <a:cs typeface="+mj-cs"/>
              </a:rPr>
              <a:t>Methodology</a:t>
            </a:r>
            <a:endParaRPr kumimoji="0" lang="en-US" sz="4400" b="1" i="0" u="none" strike="noStrike" kern="1200" cap="none" spc="0" normalizeH="0" baseline="0" noProof="0" dirty="0">
              <a:ln>
                <a:noFill/>
              </a:ln>
              <a:solidFill>
                <a:schemeClr val="tx1"/>
              </a:solidFill>
              <a:effectLst/>
              <a:uLnTx/>
              <a:uFillTx/>
              <a:latin typeface="Arial Narrow" pitchFamily="34" charset="0"/>
              <a:ea typeface="+mj-ea"/>
              <a:cs typeface="+mj-cs"/>
            </a:endParaRPr>
          </a:p>
        </p:txBody>
      </p:sp>
      <p:sp>
        <p:nvSpPr>
          <p:cNvPr id="6" name="TextBox 5"/>
          <p:cNvSpPr txBox="1"/>
          <p:nvPr/>
        </p:nvSpPr>
        <p:spPr>
          <a:xfrm>
            <a:off x="2590800" y="1143000"/>
            <a:ext cx="4124655" cy="461665"/>
          </a:xfrm>
          <a:prstGeom prst="rect">
            <a:avLst/>
          </a:prstGeom>
          <a:noFill/>
        </p:spPr>
        <p:txBody>
          <a:bodyPr wrap="none" rtlCol="0">
            <a:spAutoFit/>
          </a:bodyPr>
          <a:lstStyle/>
          <a:p>
            <a:r>
              <a:rPr lang="en-US" sz="2400" b="1" dirty="0" smtClean="0">
                <a:solidFill>
                  <a:schemeClr val="accent6">
                    <a:lumMod val="75000"/>
                  </a:schemeClr>
                </a:solidFill>
                <a:latin typeface="Arial" pitchFamily="34" charset="0"/>
                <a:cs typeface="Arial" pitchFamily="34" charset="0"/>
              </a:rPr>
              <a:t>Cross Correlation Analysis</a:t>
            </a:r>
            <a:endParaRPr lang="en-US" sz="2400" b="1" dirty="0">
              <a:solidFill>
                <a:schemeClr val="accent6">
                  <a:lumMod val="75000"/>
                </a:schemeClr>
              </a:solidFill>
              <a:latin typeface="Arial" pitchFamily="34" charset="0"/>
              <a:cs typeface="Arial" pitchFamily="34" charset="0"/>
            </a:endParaRPr>
          </a:p>
        </p:txBody>
      </p:sp>
      <p:cxnSp>
        <p:nvCxnSpPr>
          <p:cNvPr id="9" name="Straight Connector 8"/>
          <p:cNvCxnSpPr/>
          <p:nvPr/>
        </p:nvCxnSpPr>
        <p:spPr>
          <a:xfrm>
            <a:off x="2971800" y="1066800"/>
            <a:ext cx="3124200" cy="0"/>
          </a:xfrm>
          <a:prstGeom prst="line">
            <a:avLst/>
          </a:prstGeom>
          <a:ln/>
        </p:spPr>
        <p:style>
          <a:lnRef idx="1">
            <a:schemeClr val="dk1"/>
          </a:lnRef>
          <a:fillRef idx="0">
            <a:schemeClr val="dk1"/>
          </a:fillRef>
          <a:effectRef idx="0">
            <a:schemeClr val="dk1"/>
          </a:effectRef>
          <a:fontRef idx="minor">
            <a:schemeClr val="tx1"/>
          </a:fontRef>
        </p:style>
      </p:cxnSp>
      <p:pic>
        <p:nvPicPr>
          <p:cNvPr id="14" name="Picture 13" descr="cca_graphic"/>
          <p:cNvPicPr/>
          <p:nvPr/>
        </p:nvPicPr>
        <p:blipFill>
          <a:blip r:embed="rId3" cstate="print"/>
          <a:srcRect/>
          <a:stretch>
            <a:fillRect/>
          </a:stretch>
        </p:blipFill>
        <p:spPr bwMode="auto">
          <a:xfrm>
            <a:off x="1066800" y="2514600"/>
            <a:ext cx="7134225" cy="1676400"/>
          </a:xfrm>
          <a:prstGeom prst="rect">
            <a:avLst/>
          </a:prstGeom>
          <a:noFill/>
        </p:spPr>
      </p:pic>
      <p:sp>
        <p:nvSpPr>
          <p:cNvPr id="15" name="Rectangle 14"/>
          <p:cNvSpPr/>
          <p:nvPr/>
        </p:nvSpPr>
        <p:spPr>
          <a:xfrm>
            <a:off x="2895600" y="4419600"/>
            <a:ext cx="3586238" cy="338554"/>
          </a:xfrm>
          <a:prstGeom prst="rect">
            <a:avLst/>
          </a:prstGeom>
        </p:spPr>
        <p:txBody>
          <a:bodyPr wrap="none">
            <a:spAutoFit/>
          </a:bodyPr>
          <a:lstStyle/>
          <a:p>
            <a:r>
              <a:rPr lang="en-US" sz="1600" dirty="0">
                <a:latin typeface="Arial Narrow" pitchFamily="34" charset="0"/>
              </a:rPr>
              <a:t>(Source: Canada Centre for Remote Sensing)</a:t>
            </a:r>
          </a:p>
        </p:txBody>
      </p:sp>
    </p:spTree>
    <p:extLst>
      <p:ext uri="{BB962C8B-B14F-4D97-AF65-F5344CB8AC3E}">
        <p14:creationId xmlns:p14="http://schemas.microsoft.com/office/powerpoint/2010/main" xmlns="" val="27740402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38200" y="381000"/>
            <a:ext cx="6096000" cy="369332"/>
          </a:xfrm>
          <a:prstGeom prst="rect">
            <a:avLst/>
          </a:prstGeom>
          <a:noFill/>
        </p:spPr>
        <p:txBody>
          <a:bodyPr wrap="square" rtlCol="0">
            <a:spAutoFit/>
          </a:bodyPr>
          <a:lstStyle/>
          <a:p>
            <a:endParaRPr lang="en-US" dirty="0"/>
          </a:p>
        </p:txBody>
      </p:sp>
      <p:sp>
        <p:nvSpPr>
          <p:cNvPr id="4" name="Title 1"/>
          <p:cNvSpPr txBox="1">
            <a:spLocks/>
          </p:cNvSpPr>
          <p:nvPr/>
        </p:nvSpPr>
        <p:spPr>
          <a:xfrm>
            <a:off x="457200" y="274638"/>
            <a:ext cx="8229600" cy="1143000"/>
          </a:xfrm>
          <a:prstGeom prst="rect">
            <a:avLst/>
          </a:prstGeom>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a:noFill/>
                </a:ln>
                <a:solidFill>
                  <a:schemeClr val="tx1"/>
                </a:solidFill>
                <a:effectLst/>
                <a:uLnTx/>
                <a:uFillTx/>
                <a:latin typeface="Arial Narrow" pitchFamily="34" charset="0"/>
                <a:ea typeface="+mj-ea"/>
                <a:cs typeface="+mj-cs"/>
              </a:rPr>
              <a:t>Methodology</a:t>
            </a:r>
            <a:endParaRPr kumimoji="0" lang="en-US" sz="4400" b="1" i="0" u="none" strike="noStrike" kern="1200" cap="none" spc="0" normalizeH="0" baseline="0" noProof="0" dirty="0">
              <a:ln>
                <a:noFill/>
              </a:ln>
              <a:solidFill>
                <a:schemeClr val="tx1"/>
              </a:solidFill>
              <a:effectLst/>
              <a:uLnTx/>
              <a:uFillTx/>
              <a:latin typeface="Arial Narrow" pitchFamily="34" charset="0"/>
              <a:ea typeface="+mj-ea"/>
              <a:cs typeface="+mj-cs"/>
            </a:endParaRPr>
          </a:p>
        </p:txBody>
      </p:sp>
      <p:sp>
        <p:nvSpPr>
          <p:cNvPr id="5" name="TextBox 4"/>
          <p:cNvSpPr txBox="1"/>
          <p:nvPr/>
        </p:nvSpPr>
        <p:spPr>
          <a:xfrm>
            <a:off x="914400" y="1752600"/>
            <a:ext cx="7162800" cy="830997"/>
          </a:xfrm>
          <a:prstGeom prst="rect">
            <a:avLst/>
          </a:prstGeom>
          <a:noFill/>
        </p:spPr>
        <p:txBody>
          <a:bodyPr wrap="square" rtlCol="0">
            <a:spAutoFit/>
          </a:bodyPr>
          <a:lstStyle/>
          <a:p>
            <a:pPr>
              <a:buFont typeface="Arial" pitchFamily="34" charset="0"/>
              <a:buChar char="•"/>
            </a:pPr>
            <a:r>
              <a:rPr lang="en-US" sz="2400" dirty="0" smtClean="0">
                <a:latin typeface="Arial" pitchFamily="34" charset="0"/>
                <a:cs typeface="Arial" pitchFamily="34" charset="0"/>
              </a:rPr>
              <a:t>  Eight classes extracted &amp; unique thresholds set</a:t>
            </a:r>
          </a:p>
          <a:p>
            <a:pPr>
              <a:buFont typeface="Arial" pitchFamily="34" charset="0"/>
              <a:buChar char="•"/>
            </a:pPr>
            <a:r>
              <a:rPr lang="en-US" sz="2400" dirty="0" smtClean="0">
                <a:latin typeface="Arial" pitchFamily="34" charset="0"/>
                <a:cs typeface="Arial" pitchFamily="34" charset="0"/>
              </a:rPr>
              <a:t>  Range: -17 - 17</a:t>
            </a:r>
            <a:endParaRPr lang="en-US" sz="2400" dirty="0">
              <a:latin typeface="Arial" pitchFamily="34" charset="0"/>
              <a:cs typeface="Arial" pitchFamily="34" charset="0"/>
            </a:endParaRPr>
          </a:p>
        </p:txBody>
      </p:sp>
      <p:sp>
        <p:nvSpPr>
          <p:cNvPr id="6" name="TextBox 5"/>
          <p:cNvSpPr txBox="1"/>
          <p:nvPr/>
        </p:nvSpPr>
        <p:spPr>
          <a:xfrm>
            <a:off x="2590800" y="1143000"/>
            <a:ext cx="4419600" cy="461665"/>
          </a:xfrm>
          <a:prstGeom prst="rect">
            <a:avLst/>
          </a:prstGeom>
          <a:noFill/>
        </p:spPr>
        <p:txBody>
          <a:bodyPr wrap="square" rtlCol="0">
            <a:spAutoFit/>
          </a:bodyPr>
          <a:lstStyle/>
          <a:p>
            <a:r>
              <a:rPr lang="en-US" sz="2400" b="1" dirty="0" smtClean="0">
                <a:solidFill>
                  <a:schemeClr val="accent6">
                    <a:lumMod val="75000"/>
                  </a:schemeClr>
                </a:solidFill>
                <a:latin typeface="Arial" pitchFamily="34" charset="0"/>
                <a:cs typeface="Arial" pitchFamily="34" charset="0"/>
              </a:rPr>
              <a:t>Cross Correlation Analysis</a:t>
            </a:r>
            <a:endParaRPr lang="en-US" sz="2400" b="1" dirty="0">
              <a:solidFill>
                <a:schemeClr val="accent6">
                  <a:lumMod val="75000"/>
                </a:schemeClr>
              </a:solidFill>
              <a:latin typeface="Arial" pitchFamily="34" charset="0"/>
              <a:cs typeface="Arial" pitchFamily="34" charset="0"/>
            </a:endParaRPr>
          </a:p>
        </p:txBody>
      </p:sp>
      <p:pic>
        <p:nvPicPr>
          <p:cNvPr id="7" name="Picture 6" descr="100_1967.jpg"/>
          <p:cNvPicPr>
            <a:picLocks noChangeAspect="1"/>
          </p:cNvPicPr>
          <p:nvPr/>
        </p:nvPicPr>
        <p:blipFill>
          <a:blip r:embed="rId3" cstate="print"/>
          <a:stretch>
            <a:fillRect/>
          </a:stretch>
        </p:blipFill>
        <p:spPr>
          <a:xfrm rot="5400000">
            <a:off x="562749" y="2548751"/>
            <a:ext cx="3452694" cy="4603592"/>
          </a:xfrm>
          <a:prstGeom prst="rect">
            <a:avLst/>
          </a:prstGeom>
        </p:spPr>
      </p:pic>
      <p:sp>
        <p:nvSpPr>
          <p:cNvPr id="8" name="TextBox 7"/>
          <p:cNvSpPr txBox="1"/>
          <p:nvPr/>
        </p:nvSpPr>
        <p:spPr>
          <a:xfrm>
            <a:off x="5334000" y="5510094"/>
            <a:ext cx="4572000" cy="830997"/>
          </a:xfrm>
          <a:prstGeom prst="rect">
            <a:avLst/>
          </a:prstGeom>
          <a:noFill/>
        </p:spPr>
        <p:txBody>
          <a:bodyPr wrap="square" rtlCol="0">
            <a:spAutoFit/>
          </a:bodyPr>
          <a:lstStyle/>
          <a:p>
            <a:r>
              <a:rPr lang="en-US" sz="2400" dirty="0" smtClean="0">
                <a:latin typeface="Arial" pitchFamily="34" charset="0"/>
                <a:cs typeface="Arial" pitchFamily="34" charset="0"/>
              </a:rPr>
              <a:t>3 x 3 modal filter</a:t>
            </a:r>
          </a:p>
          <a:p>
            <a:pPr>
              <a:buFont typeface="Arial" pitchFamily="34" charset="0"/>
              <a:buChar char="•"/>
            </a:pPr>
            <a:endParaRPr lang="en-US" sz="2400" dirty="0">
              <a:latin typeface="Arial" pitchFamily="34" charset="0"/>
              <a:cs typeface="Arial" pitchFamily="34" charset="0"/>
            </a:endParaRPr>
          </a:p>
        </p:txBody>
      </p:sp>
      <p:cxnSp>
        <p:nvCxnSpPr>
          <p:cNvPr id="9" name="Straight Connector 8"/>
          <p:cNvCxnSpPr/>
          <p:nvPr/>
        </p:nvCxnSpPr>
        <p:spPr>
          <a:xfrm>
            <a:off x="2971800" y="1066800"/>
            <a:ext cx="3124200" cy="0"/>
          </a:xfrm>
          <a:prstGeom prst="line">
            <a:avLst/>
          </a:prstGeom>
          <a:ln/>
        </p:spPr>
        <p:style>
          <a:lnRef idx="1">
            <a:schemeClr val="dk1"/>
          </a:lnRef>
          <a:fillRef idx="0">
            <a:schemeClr val="dk1"/>
          </a:fillRef>
          <a:effectRef idx="0">
            <a:schemeClr val="dk1"/>
          </a:effectRef>
          <a:fontRef idx="minor">
            <a:schemeClr val="tx1"/>
          </a:fontRef>
        </p:style>
      </p:cxnSp>
      <p:graphicFrame>
        <p:nvGraphicFramePr>
          <p:cNvPr id="2" name="Table 1"/>
          <p:cNvGraphicFramePr>
            <a:graphicFrameLocks noGrp="1"/>
          </p:cNvGraphicFramePr>
          <p:nvPr>
            <p:extLst>
              <p:ext uri="{D42A27DB-BD31-4B8C-83A1-F6EECF244321}">
                <p14:modId xmlns:p14="http://schemas.microsoft.com/office/powerpoint/2010/main" xmlns="" val="2376977012"/>
              </p:ext>
            </p:extLst>
          </p:nvPr>
        </p:nvGraphicFramePr>
        <p:xfrm>
          <a:off x="3659449" y="2362200"/>
          <a:ext cx="4498975" cy="2870199"/>
        </p:xfrm>
        <a:graphic>
          <a:graphicData uri="http://schemas.openxmlformats.org/drawingml/2006/table">
            <a:tbl>
              <a:tblPr firstRow="1" firstCol="1" bandRow="1">
                <a:tableStyleId>{93296810-A885-4BE3-A3E7-6D5BEEA58F35}</a:tableStyleId>
              </a:tblPr>
              <a:tblGrid>
                <a:gridCol w="2280586"/>
                <a:gridCol w="2218389"/>
              </a:tblGrid>
              <a:tr h="318911">
                <a:tc>
                  <a:txBody>
                    <a:bodyPr/>
                    <a:lstStyle/>
                    <a:p>
                      <a:pPr marL="0" marR="0">
                        <a:lnSpc>
                          <a:spcPct val="115000"/>
                        </a:lnSpc>
                        <a:spcBef>
                          <a:spcPts val="0"/>
                        </a:spcBef>
                        <a:spcAft>
                          <a:spcPts val="0"/>
                        </a:spcAft>
                      </a:pPr>
                      <a:r>
                        <a:rPr lang="en-US" sz="1400" dirty="0">
                          <a:effectLst/>
                          <a:latin typeface="Arial" pitchFamily="34" charset="0"/>
                          <a:cs typeface="Arial" pitchFamily="34" charset="0"/>
                        </a:rPr>
                        <a:t>Land Cover</a:t>
                      </a:r>
                      <a:endParaRPr lang="en-US" sz="1400" dirty="0">
                        <a:effectLst/>
                        <a:latin typeface="Arial" pitchFamily="34" charset="0"/>
                        <a:ea typeface="MS Mincho"/>
                        <a:cs typeface="Arial" pitchFamily="34" charset="0"/>
                      </a:endParaRPr>
                    </a:p>
                  </a:txBody>
                  <a:tcPr marL="68580" marR="68580" marT="0" marB="0" anchor="b"/>
                </a:tc>
                <a:tc>
                  <a:txBody>
                    <a:bodyPr/>
                    <a:lstStyle/>
                    <a:p>
                      <a:pPr marL="0" marR="0">
                        <a:lnSpc>
                          <a:spcPct val="115000"/>
                        </a:lnSpc>
                        <a:spcBef>
                          <a:spcPts val="0"/>
                        </a:spcBef>
                        <a:spcAft>
                          <a:spcPts val="0"/>
                        </a:spcAft>
                      </a:pPr>
                      <a:r>
                        <a:rPr lang="en-US" sz="1400">
                          <a:effectLst/>
                          <a:latin typeface="Arial" pitchFamily="34" charset="0"/>
                          <a:cs typeface="Arial" pitchFamily="34" charset="0"/>
                        </a:rPr>
                        <a:t>Damage Threshold </a:t>
                      </a:r>
                      <a:endParaRPr lang="en-US" sz="1400">
                        <a:effectLst/>
                        <a:latin typeface="Arial" pitchFamily="34" charset="0"/>
                        <a:ea typeface="MS Mincho"/>
                        <a:cs typeface="Arial" pitchFamily="34" charset="0"/>
                      </a:endParaRPr>
                    </a:p>
                  </a:txBody>
                  <a:tcPr marL="68580" marR="68580" marT="0" marB="0" anchor="b"/>
                </a:tc>
              </a:tr>
              <a:tr h="318911">
                <a:tc>
                  <a:txBody>
                    <a:bodyPr/>
                    <a:lstStyle/>
                    <a:p>
                      <a:pPr marL="0" marR="0">
                        <a:lnSpc>
                          <a:spcPct val="115000"/>
                        </a:lnSpc>
                        <a:spcBef>
                          <a:spcPts val="0"/>
                        </a:spcBef>
                        <a:spcAft>
                          <a:spcPts val="0"/>
                        </a:spcAft>
                      </a:pPr>
                      <a:r>
                        <a:rPr lang="en-US" sz="1400">
                          <a:effectLst/>
                          <a:latin typeface="Arial" pitchFamily="34" charset="0"/>
                          <a:cs typeface="Arial" pitchFamily="34" charset="0"/>
                        </a:rPr>
                        <a:t>Open water</a:t>
                      </a:r>
                      <a:endParaRPr lang="en-US" sz="1400">
                        <a:effectLst/>
                        <a:latin typeface="Arial" pitchFamily="34" charset="0"/>
                        <a:ea typeface="MS Mincho"/>
                        <a:cs typeface="Arial" pitchFamily="34" charset="0"/>
                      </a:endParaRPr>
                    </a:p>
                  </a:txBody>
                  <a:tcPr marL="68580" marR="68580" marT="0" marB="0" anchor="b"/>
                </a:tc>
                <a:tc>
                  <a:txBody>
                    <a:bodyPr/>
                    <a:lstStyle/>
                    <a:p>
                      <a:pPr marL="0" marR="0" algn="r">
                        <a:lnSpc>
                          <a:spcPct val="115000"/>
                        </a:lnSpc>
                        <a:spcBef>
                          <a:spcPts val="0"/>
                        </a:spcBef>
                        <a:spcAft>
                          <a:spcPts val="0"/>
                        </a:spcAft>
                      </a:pPr>
                      <a:r>
                        <a:rPr lang="en-US" sz="1400">
                          <a:effectLst/>
                          <a:latin typeface="Arial" pitchFamily="34" charset="0"/>
                          <a:cs typeface="Arial" pitchFamily="34" charset="0"/>
                        </a:rPr>
                        <a:t>-13</a:t>
                      </a:r>
                      <a:endParaRPr lang="en-US" sz="1400">
                        <a:effectLst/>
                        <a:latin typeface="Arial" pitchFamily="34" charset="0"/>
                        <a:ea typeface="MS Mincho"/>
                        <a:cs typeface="Arial" pitchFamily="34" charset="0"/>
                      </a:endParaRPr>
                    </a:p>
                  </a:txBody>
                  <a:tcPr marL="68580" marR="68580" marT="0" marB="0" anchor="b"/>
                </a:tc>
              </a:tr>
              <a:tr h="318911">
                <a:tc>
                  <a:txBody>
                    <a:bodyPr/>
                    <a:lstStyle/>
                    <a:p>
                      <a:pPr marL="0" marR="0">
                        <a:lnSpc>
                          <a:spcPct val="115000"/>
                        </a:lnSpc>
                        <a:spcBef>
                          <a:spcPts val="0"/>
                        </a:spcBef>
                        <a:spcAft>
                          <a:spcPts val="0"/>
                        </a:spcAft>
                      </a:pPr>
                      <a:r>
                        <a:rPr lang="en-US" sz="1400">
                          <a:effectLst/>
                          <a:latin typeface="Arial" pitchFamily="34" charset="0"/>
                          <a:cs typeface="Arial" pitchFamily="34" charset="0"/>
                        </a:rPr>
                        <a:t>Perennial water/ snow </a:t>
                      </a:r>
                      <a:endParaRPr lang="en-US" sz="1400">
                        <a:effectLst/>
                        <a:latin typeface="Arial" pitchFamily="34" charset="0"/>
                        <a:ea typeface="MS Mincho"/>
                        <a:cs typeface="Arial" pitchFamily="34" charset="0"/>
                      </a:endParaRPr>
                    </a:p>
                  </a:txBody>
                  <a:tcPr marL="68580" marR="68580" marT="0" marB="0" anchor="b"/>
                </a:tc>
                <a:tc>
                  <a:txBody>
                    <a:bodyPr/>
                    <a:lstStyle/>
                    <a:p>
                      <a:pPr marL="0" marR="0" algn="r">
                        <a:lnSpc>
                          <a:spcPct val="115000"/>
                        </a:lnSpc>
                        <a:spcBef>
                          <a:spcPts val="0"/>
                        </a:spcBef>
                        <a:spcAft>
                          <a:spcPts val="0"/>
                        </a:spcAft>
                      </a:pPr>
                      <a:r>
                        <a:rPr lang="en-US" sz="1400">
                          <a:effectLst/>
                          <a:latin typeface="Arial" pitchFamily="34" charset="0"/>
                          <a:cs typeface="Arial" pitchFamily="34" charset="0"/>
                        </a:rPr>
                        <a:t>-1.2</a:t>
                      </a:r>
                      <a:endParaRPr lang="en-US" sz="1400">
                        <a:effectLst/>
                        <a:latin typeface="Arial" pitchFamily="34" charset="0"/>
                        <a:ea typeface="MS Mincho"/>
                        <a:cs typeface="Arial" pitchFamily="34" charset="0"/>
                      </a:endParaRPr>
                    </a:p>
                  </a:txBody>
                  <a:tcPr marL="68580" marR="68580" marT="0" marB="0" anchor="b"/>
                </a:tc>
              </a:tr>
              <a:tr h="318911">
                <a:tc>
                  <a:txBody>
                    <a:bodyPr/>
                    <a:lstStyle/>
                    <a:p>
                      <a:pPr marL="0" marR="0">
                        <a:lnSpc>
                          <a:spcPct val="115000"/>
                        </a:lnSpc>
                        <a:spcBef>
                          <a:spcPts val="0"/>
                        </a:spcBef>
                        <a:spcAft>
                          <a:spcPts val="0"/>
                        </a:spcAft>
                      </a:pPr>
                      <a:r>
                        <a:rPr lang="en-US" sz="1400">
                          <a:effectLst/>
                          <a:latin typeface="Arial" pitchFamily="34" charset="0"/>
                          <a:cs typeface="Arial" pitchFamily="34" charset="0"/>
                        </a:rPr>
                        <a:t>Urban</a:t>
                      </a:r>
                      <a:endParaRPr lang="en-US" sz="1400">
                        <a:effectLst/>
                        <a:latin typeface="Arial" pitchFamily="34" charset="0"/>
                        <a:ea typeface="MS Mincho"/>
                        <a:cs typeface="Arial" pitchFamily="34" charset="0"/>
                      </a:endParaRPr>
                    </a:p>
                  </a:txBody>
                  <a:tcPr marL="68580" marR="68580" marT="0" marB="0" anchor="b"/>
                </a:tc>
                <a:tc>
                  <a:txBody>
                    <a:bodyPr/>
                    <a:lstStyle/>
                    <a:p>
                      <a:pPr marL="0" marR="0" algn="r">
                        <a:lnSpc>
                          <a:spcPct val="115000"/>
                        </a:lnSpc>
                        <a:spcBef>
                          <a:spcPts val="0"/>
                        </a:spcBef>
                        <a:spcAft>
                          <a:spcPts val="0"/>
                        </a:spcAft>
                      </a:pPr>
                      <a:r>
                        <a:rPr lang="en-US" sz="1400">
                          <a:effectLst/>
                          <a:latin typeface="Arial" pitchFamily="34" charset="0"/>
                          <a:cs typeface="Arial" pitchFamily="34" charset="0"/>
                        </a:rPr>
                        <a:t>-2.74</a:t>
                      </a:r>
                      <a:endParaRPr lang="en-US" sz="1400">
                        <a:effectLst/>
                        <a:latin typeface="Arial" pitchFamily="34" charset="0"/>
                        <a:ea typeface="MS Mincho"/>
                        <a:cs typeface="Arial" pitchFamily="34" charset="0"/>
                      </a:endParaRPr>
                    </a:p>
                  </a:txBody>
                  <a:tcPr marL="68580" marR="68580" marT="0" marB="0" anchor="b"/>
                </a:tc>
              </a:tr>
              <a:tr h="318911">
                <a:tc>
                  <a:txBody>
                    <a:bodyPr/>
                    <a:lstStyle/>
                    <a:p>
                      <a:pPr marL="0" marR="0">
                        <a:lnSpc>
                          <a:spcPct val="115000"/>
                        </a:lnSpc>
                        <a:spcBef>
                          <a:spcPts val="0"/>
                        </a:spcBef>
                        <a:spcAft>
                          <a:spcPts val="0"/>
                        </a:spcAft>
                      </a:pPr>
                      <a:r>
                        <a:rPr lang="en-US" sz="1400">
                          <a:effectLst/>
                          <a:latin typeface="Arial" pitchFamily="34" charset="0"/>
                          <a:cs typeface="Arial" pitchFamily="34" charset="0"/>
                        </a:rPr>
                        <a:t>Barren land </a:t>
                      </a:r>
                      <a:endParaRPr lang="en-US" sz="1400">
                        <a:effectLst/>
                        <a:latin typeface="Arial" pitchFamily="34" charset="0"/>
                        <a:ea typeface="MS Mincho"/>
                        <a:cs typeface="Arial" pitchFamily="34" charset="0"/>
                      </a:endParaRPr>
                    </a:p>
                  </a:txBody>
                  <a:tcPr marL="68580" marR="68580" marT="0" marB="0" anchor="b"/>
                </a:tc>
                <a:tc>
                  <a:txBody>
                    <a:bodyPr/>
                    <a:lstStyle/>
                    <a:p>
                      <a:pPr marL="0" marR="0" algn="r">
                        <a:lnSpc>
                          <a:spcPct val="115000"/>
                        </a:lnSpc>
                        <a:spcBef>
                          <a:spcPts val="0"/>
                        </a:spcBef>
                        <a:spcAft>
                          <a:spcPts val="0"/>
                        </a:spcAft>
                      </a:pPr>
                      <a:r>
                        <a:rPr lang="en-US" sz="1400">
                          <a:effectLst/>
                          <a:latin typeface="Arial" pitchFamily="34" charset="0"/>
                          <a:cs typeface="Arial" pitchFamily="34" charset="0"/>
                        </a:rPr>
                        <a:t>-4</a:t>
                      </a:r>
                      <a:endParaRPr lang="en-US" sz="1400">
                        <a:effectLst/>
                        <a:latin typeface="Arial" pitchFamily="34" charset="0"/>
                        <a:ea typeface="MS Mincho"/>
                        <a:cs typeface="Arial" pitchFamily="34" charset="0"/>
                      </a:endParaRPr>
                    </a:p>
                  </a:txBody>
                  <a:tcPr marL="68580" marR="68580" marT="0" marB="0" anchor="b"/>
                </a:tc>
              </a:tr>
              <a:tr h="318911">
                <a:tc>
                  <a:txBody>
                    <a:bodyPr/>
                    <a:lstStyle/>
                    <a:p>
                      <a:pPr marL="0" marR="0">
                        <a:lnSpc>
                          <a:spcPct val="115000"/>
                        </a:lnSpc>
                        <a:spcBef>
                          <a:spcPts val="0"/>
                        </a:spcBef>
                        <a:spcAft>
                          <a:spcPts val="0"/>
                        </a:spcAft>
                      </a:pPr>
                      <a:r>
                        <a:rPr lang="en-US" sz="1400">
                          <a:effectLst/>
                          <a:latin typeface="Arial" pitchFamily="34" charset="0"/>
                          <a:cs typeface="Arial" pitchFamily="34" charset="0"/>
                        </a:rPr>
                        <a:t>Forest </a:t>
                      </a:r>
                      <a:endParaRPr lang="en-US" sz="1400">
                        <a:effectLst/>
                        <a:latin typeface="Arial" pitchFamily="34" charset="0"/>
                        <a:ea typeface="MS Mincho"/>
                        <a:cs typeface="Arial" pitchFamily="34" charset="0"/>
                      </a:endParaRPr>
                    </a:p>
                  </a:txBody>
                  <a:tcPr marL="68580" marR="68580" marT="0" marB="0" anchor="b"/>
                </a:tc>
                <a:tc>
                  <a:txBody>
                    <a:bodyPr/>
                    <a:lstStyle/>
                    <a:p>
                      <a:pPr marL="0" marR="0" algn="r">
                        <a:lnSpc>
                          <a:spcPct val="115000"/>
                        </a:lnSpc>
                        <a:spcBef>
                          <a:spcPts val="0"/>
                        </a:spcBef>
                        <a:spcAft>
                          <a:spcPts val="0"/>
                        </a:spcAft>
                      </a:pPr>
                      <a:r>
                        <a:rPr lang="en-US" sz="1400">
                          <a:effectLst/>
                          <a:latin typeface="Arial" pitchFamily="34" charset="0"/>
                          <a:cs typeface="Arial" pitchFamily="34" charset="0"/>
                        </a:rPr>
                        <a:t>-0.43</a:t>
                      </a:r>
                      <a:endParaRPr lang="en-US" sz="1400">
                        <a:effectLst/>
                        <a:latin typeface="Arial" pitchFamily="34" charset="0"/>
                        <a:ea typeface="MS Mincho"/>
                        <a:cs typeface="Arial" pitchFamily="34" charset="0"/>
                      </a:endParaRPr>
                    </a:p>
                  </a:txBody>
                  <a:tcPr marL="68580" marR="68580" marT="0" marB="0" anchor="b"/>
                </a:tc>
              </a:tr>
              <a:tr h="318911">
                <a:tc>
                  <a:txBody>
                    <a:bodyPr/>
                    <a:lstStyle/>
                    <a:p>
                      <a:pPr marL="0" marR="0">
                        <a:lnSpc>
                          <a:spcPct val="115000"/>
                        </a:lnSpc>
                        <a:spcBef>
                          <a:spcPts val="0"/>
                        </a:spcBef>
                        <a:spcAft>
                          <a:spcPts val="0"/>
                        </a:spcAft>
                      </a:pPr>
                      <a:r>
                        <a:rPr lang="en-US" sz="1400">
                          <a:effectLst/>
                          <a:latin typeface="Arial" pitchFamily="34" charset="0"/>
                          <a:cs typeface="Arial" pitchFamily="34" charset="0"/>
                        </a:rPr>
                        <a:t>Shrub land </a:t>
                      </a:r>
                      <a:endParaRPr lang="en-US" sz="1400">
                        <a:effectLst/>
                        <a:latin typeface="Arial" pitchFamily="34" charset="0"/>
                        <a:ea typeface="MS Mincho"/>
                        <a:cs typeface="Arial" pitchFamily="34" charset="0"/>
                      </a:endParaRPr>
                    </a:p>
                  </a:txBody>
                  <a:tcPr marL="68580" marR="68580" marT="0" marB="0" anchor="b"/>
                </a:tc>
                <a:tc>
                  <a:txBody>
                    <a:bodyPr/>
                    <a:lstStyle/>
                    <a:p>
                      <a:pPr marL="0" marR="0" algn="r">
                        <a:lnSpc>
                          <a:spcPct val="115000"/>
                        </a:lnSpc>
                        <a:spcBef>
                          <a:spcPts val="0"/>
                        </a:spcBef>
                        <a:spcAft>
                          <a:spcPts val="0"/>
                        </a:spcAft>
                      </a:pPr>
                      <a:r>
                        <a:rPr lang="en-US" sz="1400">
                          <a:effectLst/>
                          <a:latin typeface="Arial" pitchFamily="34" charset="0"/>
                          <a:cs typeface="Arial" pitchFamily="34" charset="0"/>
                        </a:rPr>
                        <a:t>-6.87</a:t>
                      </a:r>
                      <a:endParaRPr lang="en-US" sz="1400">
                        <a:effectLst/>
                        <a:latin typeface="Arial" pitchFamily="34" charset="0"/>
                        <a:ea typeface="MS Mincho"/>
                        <a:cs typeface="Arial" pitchFamily="34" charset="0"/>
                      </a:endParaRPr>
                    </a:p>
                  </a:txBody>
                  <a:tcPr marL="68580" marR="68580" marT="0" marB="0" anchor="b"/>
                </a:tc>
              </a:tr>
              <a:tr h="318911">
                <a:tc>
                  <a:txBody>
                    <a:bodyPr/>
                    <a:lstStyle/>
                    <a:p>
                      <a:pPr marL="0" marR="0">
                        <a:lnSpc>
                          <a:spcPct val="115000"/>
                        </a:lnSpc>
                        <a:spcBef>
                          <a:spcPts val="0"/>
                        </a:spcBef>
                        <a:spcAft>
                          <a:spcPts val="0"/>
                        </a:spcAft>
                      </a:pPr>
                      <a:r>
                        <a:rPr lang="en-US" sz="1400">
                          <a:effectLst/>
                          <a:latin typeface="Arial" pitchFamily="34" charset="0"/>
                          <a:cs typeface="Arial" pitchFamily="34" charset="0"/>
                        </a:rPr>
                        <a:t>Herbaceous </a:t>
                      </a:r>
                      <a:endParaRPr lang="en-US" sz="1400">
                        <a:effectLst/>
                        <a:latin typeface="Arial" pitchFamily="34" charset="0"/>
                        <a:ea typeface="MS Mincho"/>
                        <a:cs typeface="Arial" pitchFamily="34" charset="0"/>
                      </a:endParaRPr>
                    </a:p>
                  </a:txBody>
                  <a:tcPr marL="68580" marR="68580" marT="0" marB="0" anchor="b"/>
                </a:tc>
                <a:tc>
                  <a:txBody>
                    <a:bodyPr/>
                    <a:lstStyle/>
                    <a:p>
                      <a:pPr marL="0" marR="0" algn="r">
                        <a:lnSpc>
                          <a:spcPct val="115000"/>
                        </a:lnSpc>
                        <a:spcBef>
                          <a:spcPts val="0"/>
                        </a:spcBef>
                        <a:spcAft>
                          <a:spcPts val="0"/>
                        </a:spcAft>
                      </a:pPr>
                      <a:r>
                        <a:rPr lang="en-US" sz="1400">
                          <a:effectLst/>
                          <a:latin typeface="Arial" pitchFamily="34" charset="0"/>
                          <a:cs typeface="Arial" pitchFamily="34" charset="0"/>
                        </a:rPr>
                        <a:t>-1.89</a:t>
                      </a:r>
                      <a:endParaRPr lang="en-US" sz="1400">
                        <a:effectLst/>
                        <a:latin typeface="Arial" pitchFamily="34" charset="0"/>
                        <a:ea typeface="MS Mincho"/>
                        <a:cs typeface="Arial" pitchFamily="34" charset="0"/>
                      </a:endParaRPr>
                    </a:p>
                  </a:txBody>
                  <a:tcPr marL="68580" marR="68580" marT="0" marB="0" anchor="b"/>
                </a:tc>
              </a:tr>
              <a:tr h="318911">
                <a:tc>
                  <a:txBody>
                    <a:bodyPr/>
                    <a:lstStyle/>
                    <a:p>
                      <a:pPr marL="0" marR="0">
                        <a:lnSpc>
                          <a:spcPct val="115000"/>
                        </a:lnSpc>
                        <a:spcBef>
                          <a:spcPts val="0"/>
                        </a:spcBef>
                        <a:spcAft>
                          <a:spcPts val="0"/>
                        </a:spcAft>
                      </a:pPr>
                      <a:r>
                        <a:rPr lang="en-US" sz="1400">
                          <a:effectLst/>
                          <a:latin typeface="Arial" pitchFamily="34" charset="0"/>
                          <a:cs typeface="Arial" pitchFamily="34" charset="0"/>
                        </a:rPr>
                        <a:t>Wetlands </a:t>
                      </a:r>
                      <a:endParaRPr lang="en-US" sz="1400">
                        <a:effectLst/>
                        <a:latin typeface="Arial" pitchFamily="34" charset="0"/>
                        <a:ea typeface="MS Mincho"/>
                        <a:cs typeface="Arial" pitchFamily="34" charset="0"/>
                      </a:endParaRPr>
                    </a:p>
                  </a:txBody>
                  <a:tcPr marL="68580" marR="68580" marT="0" marB="0" anchor="b"/>
                </a:tc>
                <a:tc>
                  <a:txBody>
                    <a:bodyPr/>
                    <a:lstStyle/>
                    <a:p>
                      <a:pPr marL="0" marR="0" algn="r">
                        <a:lnSpc>
                          <a:spcPct val="115000"/>
                        </a:lnSpc>
                        <a:spcBef>
                          <a:spcPts val="0"/>
                        </a:spcBef>
                        <a:spcAft>
                          <a:spcPts val="0"/>
                        </a:spcAft>
                      </a:pPr>
                      <a:r>
                        <a:rPr lang="en-US" sz="1400" dirty="0">
                          <a:effectLst/>
                          <a:latin typeface="Arial" pitchFamily="34" charset="0"/>
                          <a:cs typeface="Arial" pitchFamily="34" charset="0"/>
                        </a:rPr>
                        <a:t>-2.75</a:t>
                      </a:r>
                      <a:endParaRPr lang="en-US" sz="1400" dirty="0">
                        <a:effectLst/>
                        <a:latin typeface="Arial" pitchFamily="34" charset="0"/>
                        <a:ea typeface="MS Mincho"/>
                        <a:cs typeface="Arial" pitchFamily="34" charset="0"/>
                      </a:endParaRPr>
                    </a:p>
                  </a:txBody>
                  <a:tcPr marL="68580" marR="68580" marT="0" marB="0" anchor="b"/>
                </a:tc>
              </a:tr>
            </a:tbl>
          </a:graphicData>
        </a:graphic>
      </p:graphicFrame>
    </p:spTree>
    <p:extLst>
      <p:ext uri="{BB962C8B-B14F-4D97-AF65-F5344CB8AC3E}">
        <p14:creationId xmlns:p14="http://schemas.microsoft.com/office/powerpoint/2010/main" xmlns="" val="27854246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38200" y="381000"/>
            <a:ext cx="6096000" cy="369332"/>
          </a:xfrm>
          <a:prstGeom prst="rect">
            <a:avLst/>
          </a:prstGeom>
          <a:noFill/>
        </p:spPr>
        <p:txBody>
          <a:bodyPr wrap="square" rtlCol="0">
            <a:spAutoFit/>
          </a:bodyPr>
          <a:lstStyle/>
          <a:p>
            <a:endParaRPr lang="en-US" dirty="0"/>
          </a:p>
        </p:txBody>
      </p:sp>
      <p:sp>
        <p:nvSpPr>
          <p:cNvPr id="4" name="Title 1"/>
          <p:cNvSpPr txBox="1">
            <a:spLocks/>
          </p:cNvSpPr>
          <p:nvPr/>
        </p:nvSpPr>
        <p:spPr>
          <a:xfrm>
            <a:off x="1034654" y="274638"/>
            <a:ext cx="7652146" cy="1020762"/>
          </a:xfrm>
          <a:prstGeom prst="rect">
            <a:avLst/>
          </a:prstGeom>
          <a:solidFill>
            <a:srgbClr val="F5C449">
              <a:alpha val="94000"/>
            </a:srgbClr>
          </a:solidFill>
        </p:spPr>
        <p:txBody>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a:noFill/>
                </a:ln>
                <a:solidFill>
                  <a:schemeClr val="tx1"/>
                </a:solidFill>
                <a:effectLst/>
                <a:uLnTx/>
                <a:uFillTx/>
                <a:latin typeface="Arial Narrow" pitchFamily="34" charset="0"/>
                <a:ea typeface="+mj-ea"/>
                <a:cs typeface="+mj-cs"/>
              </a:rPr>
              <a:t>Methodology</a:t>
            </a:r>
            <a:endParaRPr kumimoji="0" lang="en-US" sz="4400" b="1" i="0" u="none" strike="noStrike" kern="1200" cap="none" spc="0" normalizeH="0" baseline="0" noProof="0" dirty="0">
              <a:ln>
                <a:noFill/>
              </a:ln>
              <a:solidFill>
                <a:schemeClr val="tx1"/>
              </a:solidFill>
              <a:effectLst/>
              <a:uLnTx/>
              <a:uFillTx/>
              <a:latin typeface="Arial Narrow" pitchFamily="34" charset="0"/>
              <a:ea typeface="+mj-ea"/>
              <a:cs typeface="+mj-cs"/>
            </a:endParaRPr>
          </a:p>
        </p:txBody>
      </p:sp>
      <p:cxnSp>
        <p:nvCxnSpPr>
          <p:cNvPr id="9" name="Straight Connector 8"/>
          <p:cNvCxnSpPr/>
          <p:nvPr/>
        </p:nvCxnSpPr>
        <p:spPr>
          <a:xfrm>
            <a:off x="3124200" y="1066800"/>
            <a:ext cx="3352800" cy="0"/>
          </a:xfrm>
          <a:prstGeom prst="line">
            <a:avLst/>
          </a:prstGeom>
          <a:ln/>
        </p:spPr>
        <p:style>
          <a:lnRef idx="1">
            <a:schemeClr val="dk1"/>
          </a:lnRef>
          <a:fillRef idx="0">
            <a:schemeClr val="dk1"/>
          </a:fillRef>
          <a:effectRef idx="0">
            <a:schemeClr val="dk1"/>
          </a:effectRef>
          <a:fontRef idx="minor">
            <a:schemeClr val="tx1"/>
          </a:fontRef>
        </p:style>
      </p:cxnSp>
      <p:sp>
        <p:nvSpPr>
          <p:cNvPr id="5" name="TextBox 4"/>
          <p:cNvSpPr txBox="1"/>
          <p:nvPr/>
        </p:nvSpPr>
        <p:spPr>
          <a:xfrm>
            <a:off x="1066800" y="1295400"/>
            <a:ext cx="7830208" cy="3477875"/>
          </a:xfrm>
          <a:prstGeom prst="rect">
            <a:avLst/>
          </a:prstGeom>
          <a:solidFill>
            <a:srgbClr val="F5C449">
              <a:alpha val="94000"/>
            </a:srgbClr>
          </a:solidFill>
        </p:spPr>
        <p:txBody>
          <a:bodyPr wrap="square" rtlCol="0">
            <a:spAutoFit/>
          </a:bodyPr>
          <a:lstStyle/>
          <a:p>
            <a:endParaRPr lang="en-US" sz="2000" dirty="0" smtClean="0">
              <a:latin typeface="Arial" pitchFamily="34" charset="0"/>
              <a:cs typeface="Arial" pitchFamily="34" charset="0"/>
            </a:endParaRPr>
          </a:p>
          <a:p>
            <a:endParaRPr lang="en-US" sz="2000" dirty="0">
              <a:latin typeface="Arial" pitchFamily="34" charset="0"/>
              <a:cs typeface="Arial" pitchFamily="34" charset="0"/>
            </a:endParaRPr>
          </a:p>
          <a:p>
            <a:r>
              <a:rPr lang="en-US" sz="2400" dirty="0" smtClean="0">
                <a:latin typeface="Arial" pitchFamily="34" charset="0"/>
                <a:cs typeface="Arial" pitchFamily="34" charset="0"/>
              </a:rPr>
              <a:t>2011 greenness component – 2006 greenness component</a:t>
            </a:r>
          </a:p>
          <a:p>
            <a:endParaRPr lang="en-US" sz="2400" dirty="0" smtClean="0">
              <a:latin typeface="Arial" pitchFamily="34" charset="0"/>
              <a:cs typeface="Arial" pitchFamily="34" charset="0"/>
            </a:endParaRPr>
          </a:p>
          <a:p>
            <a:pPr marL="342900" indent="-342900">
              <a:buFont typeface="Arial" pitchFamily="34" charset="0"/>
              <a:buChar char="•"/>
            </a:pPr>
            <a:r>
              <a:rPr lang="en-US" sz="2400" dirty="0">
                <a:latin typeface="Arial" pitchFamily="34" charset="0"/>
                <a:cs typeface="Arial" pitchFamily="34" charset="0"/>
              </a:rPr>
              <a:t>set threshold</a:t>
            </a:r>
          </a:p>
          <a:p>
            <a:pPr marL="800100" lvl="1" indent="-342900">
              <a:buFont typeface="Arial" pitchFamily="34" charset="0"/>
              <a:buChar char="•"/>
            </a:pPr>
            <a:r>
              <a:rPr lang="en-US" dirty="0">
                <a:latin typeface="Arial" pitchFamily="34" charset="0"/>
                <a:cs typeface="Arial" pitchFamily="34" charset="0"/>
              </a:rPr>
              <a:t>-84.46 – 86.77</a:t>
            </a:r>
          </a:p>
          <a:p>
            <a:pPr marL="800100" lvl="1" indent="-342900">
              <a:buFont typeface="Arial" pitchFamily="34" charset="0"/>
              <a:buChar char="•"/>
            </a:pPr>
            <a:r>
              <a:rPr lang="en-US" dirty="0">
                <a:latin typeface="Arial" pitchFamily="34" charset="0"/>
                <a:cs typeface="Arial" pitchFamily="34" charset="0"/>
              </a:rPr>
              <a:t>tolerance was set at -6.0</a:t>
            </a:r>
          </a:p>
          <a:p>
            <a:pPr marL="342900" indent="-342900">
              <a:buFont typeface="Arial" pitchFamily="34" charset="0"/>
              <a:buChar char="•"/>
            </a:pPr>
            <a:r>
              <a:rPr lang="en-US" sz="2400" dirty="0">
                <a:latin typeface="Arial" pitchFamily="34" charset="0"/>
                <a:cs typeface="Arial" pitchFamily="34" charset="0"/>
              </a:rPr>
              <a:t>3 x 3 modal </a:t>
            </a:r>
            <a:r>
              <a:rPr lang="en-US" sz="2400" dirty="0" smtClean="0">
                <a:latin typeface="Arial" pitchFamily="34" charset="0"/>
                <a:cs typeface="Arial" pitchFamily="34" charset="0"/>
              </a:rPr>
              <a:t>filter</a:t>
            </a:r>
          </a:p>
          <a:p>
            <a:pPr marL="342900" indent="-342900">
              <a:buFont typeface="Arial" pitchFamily="34" charset="0"/>
              <a:buChar char="•"/>
            </a:pPr>
            <a:endParaRPr lang="en-US" sz="2400" dirty="0">
              <a:latin typeface="Arial" pitchFamily="34" charset="0"/>
              <a:cs typeface="Arial" pitchFamily="34" charset="0"/>
            </a:endParaRPr>
          </a:p>
        </p:txBody>
      </p:sp>
      <p:sp>
        <p:nvSpPr>
          <p:cNvPr id="6" name="TextBox 5"/>
          <p:cNvSpPr txBox="1"/>
          <p:nvPr/>
        </p:nvSpPr>
        <p:spPr>
          <a:xfrm>
            <a:off x="3429000" y="1066800"/>
            <a:ext cx="2868093" cy="461665"/>
          </a:xfrm>
          <a:prstGeom prst="rect">
            <a:avLst/>
          </a:prstGeom>
          <a:noFill/>
        </p:spPr>
        <p:txBody>
          <a:bodyPr wrap="none" rtlCol="0">
            <a:spAutoFit/>
          </a:bodyPr>
          <a:lstStyle/>
          <a:p>
            <a:r>
              <a:rPr lang="en-US" sz="2400" b="1" dirty="0" smtClean="0">
                <a:solidFill>
                  <a:srgbClr val="006600"/>
                </a:solidFill>
                <a:latin typeface="Arial" pitchFamily="34" charset="0"/>
                <a:cs typeface="Arial" pitchFamily="34" charset="0"/>
              </a:rPr>
              <a:t>Image Subtraction</a:t>
            </a:r>
            <a:endParaRPr lang="en-US" sz="2400" b="1" dirty="0">
              <a:solidFill>
                <a:srgbClr val="006600"/>
              </a:solidFill>
              <a:latin typeface="Arial" pitchFamily="34" charset="0"/>
              <a:cs typeface="Arial" pitchFamily="34" charset="0"/>
            </a:endParaRPr>
          </a:p>
        </p:txBody>
      </p:sp>
      <p:pic>
        <p:nvPicPr>
          <p:cNvPr id="10" name="Picture 3" descr="C:\Users\Public\Pictures\Kodak Pictures\7-4-2010\100_2114.jpg"/>
          <p:cNvPicPr>
            <a:picLocks noChangeAspect="1" noChangeArrowheads="1"/>
          </p:cNvPicPr>
          <p:nvPr/>
        </p:nvPicPr>
        <p:blipFill>
          <a:blip r:embed="rId3" cstate="print"/>
          <a:srcRect/>
          <a:stretch>
            <a:fillRect/>
          </a:stretch>
        </p:blipFill>
        <p:spPr bwMode="auto">
          <a:xfrm>
            <a:off x="4953000" y="2667000"/>
            <a:ext cx="2900612" cy="3868072"/>
          </a:xfrm>
          <a:prstGeom prst="rect">
            <a:avLst/>
          </a:prstGeom>
          <a:noFill/>
        </p:spPr>
      </p:pic>
    </p:spTree>
    <p:extLst>
      <p:ext uri="{BB962C8B-B14F-4D97-AF65-F5344CB8AC3E}">
        <p14:creationId xmlns:p14="http://schemas.microsoft.com/office/powerpoint/2010/main" xmlns="" val="116814879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http://t1.gstatic.com/images?q=tbn:ANd9GcTa7J7ajK33UcKlFYsLzRV5Ra4EuQq5pPJIVTpYNDPdShM9mQgORV0DNJV7Cw"/>
          <p:cNvPicPr>
            <a:picLocks noGrp="1"/>
          </p:cNvPicPr>
          <p:nvPr>
            <p:ph idx="1"/>
          </p:nvPr>
        </p:nvPicPr>
        <p:blipFill>
          <a:blip r:embed="rId3" cstate="print">
            <a:extLst>
              <a:ext uri="{28A0092B-C50C-407E-A947-70E740481C1C}">
                <a14:useLocalDpi xmlns:a14="http://schemas.microsoft.com/office/drawing/2010/main" xmlns="" val="0"/>
              </a:ext>
            </a:extLst>
          </a:blip>
          <a:srcRect/>
          <a:stretch>
            <a:fillRect/>
          </a:stretch>
        </p:blipFill>
        <p:spPr bwMode="auto">
          <a:xfrm>
            <a:off x="3232547" y="2971800"/>
            <a:ext cx="2602706" cy="1872060"/>
          </a:xfrm>
          <a:prstGeom prst="rect">
            <a:avLst/>
          </a:prstGeom>
          <a:noFill/>
          <a:ln>
            <a:noFill/>
          </a:ln>
        </p:spPr>
      </p:pic>
      <p:sp>
        <p:nvSpPr>
          <p:cNvPr id="1027" name="Straight Connector 60"/>
          <p:cNvSpPr>
            <a:spLocks/>
          </p:cNvSpPr>
          <p:nvPr/>
        </p:nvSpPr>
        <p:spPr bwMode="auto">
          <a:xfrm>
            <a:off x="4552950" y="3009900"/>
            <a:ext cx="38100" cy="1828800"/>
          </a:xfrm>
          <a:prstGeom prst="line">
            <a:avLst/>
          </a:prstGeom>
          <a:noFill/>
          <a:ln w="9525">
            <a:solidFill>
              <a:srgbClr val="4A7EB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Text Box 4"/>
          <p:cNvSpPr txBox="1">
            <a:spLocks noChangeArrowheads="1"/>
          </p:cNvSpPr>
          <p:nvPr/>
        </p:nvSpPr>
        <p:spPr bwMode="auto">
          <a:xfrm>
            <a:off x="5029200" y="3291682"/>
            <a:ext cx="781050" cy="5540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900" b="1" i="0" u="none" strike="noStrike" cap="none" normalizeH="0" baseline="0" dirty="0" smtClean="0">
                <a:ln>
                  <a:noFill/>
                </a:ln>
                <a:solidFill>
                  <a:schemeClr val="tx1"/>
                </a:solidFill>
                <a:effectLst/>
                <a:latin typeface="Arial" pitchFamily="34" charset="0"/>
                <a:cs typeface="Arial" pitchFamily="34" charset="0"/>
              </a:rPr>
              <a:t>+ x</a:t>
            </a:r>
          </a:p>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900" b="1" i="0" u="none" strike="noStrike" cap="none" normalizeH="0" baseline="0" dirty="0" smtClean="0">
                <a:ln>
                  <a:noFill/>
                </a:ln>
                <a:solidFill>
                  <a:schemeClr val="tx1"/>
                </a:solidFill>
                <a:effectLst/>
                <a:latin typeface="Arial" pitchFamily="34" charset="0"/>
                <a:cs typeface="Arial" pitchFamily="34" charset="0"/>
              </a:rPr>
              <a:t>Regrowth</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029" name="Text Box 5"/>
          <p:cNvSpPr txBox="1">
            <a:spLocks noChangeArrowheads="1"/>
          </p:cNvSpPr>
          <p:nvPr/>
        </p:nvSpPr>
        <p:spPr bwMode="auto">
          <a:xfrm>
            <a:off x="3429000" y="3276600"/>
            <a:ext cx="781050" cy="5540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900" b="1" i="0" u="none" strike="noStrike" cap="none" normalizeH="0" baseline="0" smtClean="0">
                <a:ln>
                  <a:noFill/>
                </a:ln>
                <a:solidFill>
                  <a:schemeClr val="tx1"/>
                </a:solidFill>
                <a:effectLst/>
                <a:latin typeface="Arial" pitchFamily="34" charset="0"/>
                <a:cs typeface="Arial" pitchFamily="34" charset="0"/>
              </a:rPr>
              <a:t>- x</a:t>
            </a:r>
          </a:p>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900" b="1" i="0" u="none" strike="noStrike" cap="none" normalizeH="0" baseline="0" smtClean="0">
                <a:ln>
                  <a:noFill/>
                </a:ln>
                <a:solidFill>
                  <a:schemeClr val="tx1"/>
                </a:solidFill>
                <a:effectLst/>
                <a:latin typeface="Arial" pitchFamily="34" charset="0"/>
                <a:cs typeface="Arial" pitchFamily="34" charset="0"/>
              </a:rPr>
              <a:t>Damage</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cxnSp>
        <p:nvCxnSpPr>
          <p:cNvPr id="9" name="Straight Connector 8"/>
          <p:cNvCxnSpPr/>
          <p:nvPr/>
        </p:nvCxnSpPr>
        <p:spPr>
          <a:xfrm>
            <a:off x="3819525" y="1219200"/>
            <a:ext cx="1514475" cy="0"/>
          </a:xfrm>
          <a:prstGeom prst="line">
            <a:avLst/>
          </a:prstGeom>
          <a:ln/>
        </p:spPr>
        <p:style>
          <a:lnRef idx="1">
            <a:schemeClr val="dk1"/>
          </a:lnRef>
          <a:fillRef idx="0">
            <a:schemeClr val="dk1"/>
          </a:fillRef>
          <a:effectRef idx="0">
            <a:schemeClr val="dk1"/>
          </a:effectRef>
          <a:fontRef idx="minor">
            <a:schemeClr val="tx1"/>
          </a:fontRef>
        </p:style>
      </p:cxnSp>
      <p:sp>
        <p:nvSpPr>
          <p:cNvPr id="10" name="Title 1"/>
          <p:cNvSpPr>
            <a:spLocks noGrp="1"/>
          </p:cNvSpPr>
          <p:nvPr>
            <p:ph type="title"/>
          </p:nvPr>
        </p:nvSpPr>
        <p:spPr>
          <a:xfrm>
            <a:off x="457200" y="274638"/>
            <a:ext cx="8229600" cy="1143000"/>
          </a:xfrm>
        </p:spPr>
        <p:txBody>
          <a:bodyPr/>
          <a:lstStyle/>
          <a:p>
            <a:r>
              <a:rPr lang="en-US" b="1" dirty="0" smtClean="0">
                <a:latin typeface="Arial Narrow" pitchFamily="34" charset="0"/>
              </a:rPr>
              <a:t>Data</a:t>
            </a:r>
            <a:r>
              <a:rPr lang="en-US" b="1" dirty="0" smtClean="0"/>
              <a:t> </a:t>
            </a:r>
            <a:endParaRPr lang="en-US" b="1" dirty="0"/>
          </a:p>
        </p:txBody>
      </p:sp>
      <p:sp>
        <p:nvSpPr>
          <p:cNvPr id="11" name="Content Placeholder 2"/>
          <p:cNvSpPr txBox="1">
            <a:spLocks/>
          </p:cNvSpPr>
          <p:nvPr/>
        </p:nvSpPr>
        <p:spPr>
          <a:xfrm>
            <a:off x="876300" y="1234282"/>
            <a:ext cx="7315200" cy="4114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b="1" dirty="0" smtClean="0">
                <a:solidFill>
                  <a:srgbClr val="CC0000"/>
                </a:solidFill>
                <a:latin typeface="Arial" pitchFamily="34" charset="0"/>
                <a:cs typeface="Arial" pitchFamily="34" charset="0"/>
              </a:rPr>
              <a:t>Unique characteristics of data</a:t>
            </a:r>
          </a:p>
          <a:p>
            <a:pPr marL="0" indent="0" algn="ctr">
              <a:buFont typeface="Arial" pitchFamily="34" charset="0"/>
              <a:buNone/>
            </a:pPr>
            <a:endParaRPr lang="en-US" sz="2400" b="1" dirty="0" smtClean="0">
              <a:solidFill>
                <a:srgbClr val="FF0000"/>
              </a:solidFill>
              <a:latin typeface="Arial" pitchFamily="34" charset="0"/>
              <a:cs typeface="Arial" pitchFamily="34" charset="0"/>
            </a:endParaRPr>
          </a:p>
          <a:p>
            <a:pPr marL="514350" indent="-514350">
              <a:buFont typeface="Arial" pitchFamily="34" charset="0"/>
              <a:buNone/>
            </a:pPr>
            <a:r>
              <a:rPr lang="en-US" sz="2000" dirty="0" smtClean="0">
                <a:latin typeface="Arial" pitchFamily="34" charset="0"/>
                <a:cs typeface="Arial" pitchFamily="34" charset="0"/>
              </a:rPr>
              <a:t>			Leaving values </a:t>
            </a:r>
            <a:r>
              <a:rPr lang="en-US" sz="2000" b="1" dirty="0" smtClean="0">
                <a:latin typeface="Arial" pitchFamily="34" charset="0"/>
                <a:cs typeface="Arial" pitchFamily="34" charset="0"/>
              </a:rPr>
              <a:t>absolute</a:t>
            </a:r>
            <a:r>
              <a:rPr lang="en-US" sz="2000" dirty="0" smtClean="0">
                <a:solidFill>
                  <a:srgbClr val="FFFF00"/>
                </a:solidFill>
                <a:latin typeface="Arial" pitchFamily="34" charset="0"/>
                <a:cs typeface="Arial" pitchFamily="34" charset="0"/>
              </a:rPr>
              <a:t> </a:t>
            </a:r>
            <a:r>
              <a:rPr lang="en-US" sz="2000" dirty="0" smtClean="0">
                <a:latin typeface="Arial" pitchFamily="34" charset="0"/>
                <a:cs typeface="Arial" pitchFamily="34" charset="0"/>
              </a:rPr>
              <a:t>allows the 			     analyst to isolate damage</a:t>
            </a:r>
          </a:p>
          <a:p>
            <a:pPr marL="514350" indent="-457200">
              <a:buFont typeface="Arial" pitchFamily="34" charset="0"/>
              <a:buNone/>
            </a:pPr>
            <a:r>
              <a:rPr lang="en-US" b="1" dirty="0" smtClean="0">
                <a:solidFill>
                  <a:srgbClr val="FF0000"/>
                </a:solidFill>
                <a:latin typeface="Arial" pitchFamily="34" charset="0"/>
                <a:cs typeface="Arial" pitchFamily="34" charset="0"/>
              </a:rPr>
              <a:t>		</a:t>
            </a:r>
          </a:p>
          <a:p>
            <a:pPr lvl="1">
              <a:buFont typeface="Arial" pitchFamily="34" charset="0"/>
              <a:buNone/>
            </a:pPr>
            <a:endParaRPr lang="en-US" b="1" dirty="0">
              <a:solidFill>
                <a:srgbClr val="FF0000"/>
              </a:solidFill>
            </a:endParaRPr>
          </a:p>
        </p:txBody>
      </p:sp>
      <p:graphicFrame>
        <p:nvGraphicFramePr>
          <p:cNvPr id="12" name="Table 11"/>
          <p:cNvGraphicFramePr>
            <a:graphicFrameLocks noGrp="1"/>
          </p:cNvGraphicFramePr>
          <p:nvPr/>
        </p:nvGraphicFramePr>
        <p:xfrm>
          <a:off x="2438400" y="5334000"/>
          <a:ext cx="3810000" cy="741680"/>
        </p:xfrm>
        <a:graphic>
          <a:graphicData uri="http://schemas.openxmlformats.org/drawingml/2006/table">
            <a:tbl>
              <a:tblPr firstRow="1" bandRow="1">
                <a:tableStyleId>{5C22544A-7EE6-4342-B048-85BDC9FD1C3A}</a:tableStyleId>
              </a:tblPr>
              <a:tblGrid>
                <a:gridCol w="1143000"/>
                <a:gridCol w="2667000"/>
              </a:tblGrid>
              <a:tr h="370840">
                <a:tc>
                  <a:txBody>
                    <a:bodyPr/>
                    <a:lstStyle/>
                    <a:p>
                      <a:r>
                        <a:rPr lang="en-US" b="0" dirty="0" smtClean="0">
                          <a:solidFill>
                            <a:schemeClr val="tx1"/>
                          </a:solidFill>
                          <a:latin typeface="Arial" pitchFamily="34" charset="0"/>
                          <a:cs typeface="Arial" pitchFamily="34" charset="0"/>
                        </a:rPr>
                        <a:t>1</a:t>
                      </a:r>
                      <a:endParaRPr lang="en-US" b="0" dirty="0">
                        <a:solidFill>
                          <a:schemeClr val="tx1"/>
                        </a:solidFill>
                        <a:latin typeface="Arial" pitchFamily="34" charset="0"/>
                        <a:cs typeface="Arial" pitchFamily="34" charset="0"/>
                      </a:endParaRPr>
                    </a:p>
                  </a:txBody>
                  <a:tcPr/>
                </a:tc>
                <a:tc>
                  <a:txBody>
                    <a:bodyPr/>
                    <a:lstStyle/>
                    <a:p>
                      <a:r>
                        <a:rPr lang="en-US" b="0" dirty="0" smtClean="0">
                          <a:solidFill>
                            <a:schemeClr val="tx1"/>
                          </a:solidFill>
                          <a:latin typeface="Arial" pitchFamily="34" charset="0"/>
                          <a:cs typeface="Arial" pitchFamily="34" charset="0"/>
                        </a:rPr>
                        <a:t>no damage</a:t>
                      </a:r>
                      <a:endParaRPr lang="en-US" b="0" dirty="0">
                        <a:solidFill>
                          <a:schemeClr val="tx1"/>
                        </a:solidFill>
                        <a:latin typeface="Arial" pitchFamily="34" charset="0"/>
                        <a:cs typeface="Arial" pitchFamily="34" charset="0"/>
                      </a:endParaRPr>
                    </a:p>
                  </a:txBody>
                  <a:tcPr/>
                </a:tc>
              </a:tr>
              <a:tr h="370840">
                <a:tc>
                  <a:txBody>
                    <a:bodyPr/>
                    <a:lstStyle/>
                    <a:p>
                      <a:r>
                        <a:rPr lang="en-US" b="0" dirty="0" smtClean="0">
                          <a:solidFill>
                            <a:schemeClr val="tx1"/>
                          </a:solidFill>
                          <a:latin typeface="Arial" pitchFamily="34" charset="0"/>
                          <a:cs typeface="Arial" pitchFamily="34" charset="0"/>
                        </a:rPr>
                        <a:t>2</a:t>
                      </a:r>
                      <a:endParaRPr lang="en-US" b="0" dirty="0">
                        <a:solidFill>
                          <a:schemeClr val="tx1"/>
                        </a:solidFill>
                        <a:latin typeface="Arial" pitchFamily="34" charset="0"/>
                        <a:cs typeface="Arial" pitchFamily="34" charset="0"/>
                      </a:endParaRPr>
                    </a:p>
                  </a:txBody>
                  <a:tcPr/>
                </a:tc>
                <a:tc>
                  <a:txBody>
                    <a:bodyPr/>
                    <a:lstStyle/>
                    <a:p>
                      <a:r>
                        <a:rPr lang="en-US" b="0" dirty="0" smtClean="0">
                          <a:solidFill>
                            <a:schemeClr val="tx1"/>
                          </a:solidFill>
                          <a:latin typeface="Arial" pitchFamily="34" charset="0"/>
                          <a:cs typeface="Arial" pitchFamily="34" charset="0"/>
                        </a:rPr>
                        <a:t>damage</a:t>
                      </a:r>
                      <a:endParaRPr lang="en-US" b="0" dirty="0">
                        <a:solidFill>
                          <a:schemeClr val="tx1"/>
                        </a:solidFill>
                        <a:latin typeface="Arial" pitchFamily="34" charset="0"/>
                        <a:cs typeface="Arial" pitchFamily="34" charset="0"/>
                      </a:endParaRPr>
                    </a:p>
                  </a:txBody>
                  <a:tcPr/>
                </a:tc>
              </a:tr>
            </a:tbl>
          </a:graphicData>
        </a:graphic>
      </p:graphicFrame>
    </p:spTree>
    <p:extLst>
      <p:ext uri="{BB962C8B-B14F-4D97-AF65-F5344CB8AC3E}">
        <p14:creationId xmlns:p14="http://schemas.microsoft.com/office/powerpoint/2010/main" xmlns="" val="41624476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19100" y="3048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b="1" dirty="0" smtClean="0">
                <a:latin typeface="Arial Narrow" pitchFamily="34" charset="0"/>
              </a:rPr>
              <a:t>Data</a:t>
            </a:r>
            <a:r>
              <a:rPr lang="en-US" b="1" dirty="0" smtClean="0"/>
              <a:t> </a:t>
            </a:r>
            <a:endParaRPr lang="en-US" b="1" dirty="0"/>
          </a:p>
        </p:txBody>
      </p:sp>
      <p:sp>
        <p:nvSpPr>
          <p:cNvPr id="5" name="Content Placeholder 2"/>
          <p:cNvSpPr txBox="1">
            <a:spLocks/>
          </p:cNvSpPr>
          <p:nvPr/>
        </p:nvSpPr>
        <p:spPr>
          <a:xfrm>
            <a:off x="876300" y="1295400"/>
            <a:ext cx="7315200" cy="4114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b="1" dirty="0" smtClean="0">
                <a:solidFill>
                  <a:srgbClr val="CC0000"/>
                </a:solidFill>
                <a:latin typeface="Arial" pitchFamily="34" charset="0"/>
                <a:cs typeface="Arial" pitchFamily="34" charset="0"/>
              </a:rPr>
              <a:t>Ground truth points</a:t>
            </a:r>
          </a:p>
          <a:p>
            <a:pPr marL="0" indent="0">
              <a:buFont typeface="Arial" pitchFamily="34" charset="0"/>
              <a:buNone/>
            </a:pPr>
            <a:endParaRPr lang="en-US" sz="2400" dirty="0" smtClean="0">
              <a:solidFill>
                <a:srgbClr val="FF0000"/>
              </a:solidFill>
              <a:latin typeface="Arial" pitchFamily="34" charset="0"/>
              <a:cs typeface="Arial" pitchFamily="34" charset="0"/>
            </a:endParaRPr>
          </a:p>
          <a:p>
            <a:pPr marL="0" indent="0">
              <a:buNone/>
            </a:pPr>
            <a:r>
              <a:rPr lang="en-US" b="1" dirty="0" smtClean="0">
                <a:solidFill>
                  <a:srgbClr val="FF0000"/>
                </a:solidFill>
                <a:latin typeface="Arial" pitchFamily="34" charset="0"/>
                <a:cs typeface="Arial" pitchFamily="34" charset="0"/>
              </a:rPr>
              <a:t>		</a:t>
            </a:r>
          </a:p>
          <a:p>
            <a:pPr lvl="1">
              <a:buFont typeface="Arial" pitchFamily="34" charset="0"/>
              <a:buNone/>
            </a:pPr>
            <a:endParaRPr lang="en-US" b="1" dirty="0">
              <a:solidFill>
                <a:srgbClr val="FF0000"/>
              </a:solidFill>
            </a:endParaRPr>
          </a:p>
        </p:txBody>
      </p:sp>
      <p:cxnSp>
        <p:nvCxnSpPr>
          <p:cNvPr id="7" name="Straight Connector 6"/>
          <p:cNvCxnSpPr/>
          <p:nvPr/>
        </p:nvCxnSpPr>
        <p:spPr>
          <a:xfrm>
            <a:off x="3657600" y="1295400"/>
            <a:ext cx="1752600" cy="0"/>
          </a:xfrm>
          <a:prstGeom prst="line">
            <a:avLst/>
          </a:prstGeom>
          <a:ln/>
        </p:spPr>
        <p:style>
          <a:lnRef idx="1">
            <a:schemeClr val="dk1"/>
          </a:lnRef>
          <a:fillRef idx="0">
            <a:schemeClr val="dk1"/>
          </a:fillRef>
          <a:effectRef idx="0">
            <a:schemeClr val="dk1"/>
          </a:effectRef>
          <a:fontRef idx="minor">
            <a:schemeClr val="tx1"/>
          </a:fontRef>
        </p:style>
      </p:cxnSp>
      <p:pic>
        <p:nvPicPr>
          <p:cNvPr id="6" name="Picture 5" descr="C:\Users\90000000000\Documents\Yosemite\Ground Truth Points\Photos\mobile_all 101011 626.JPG"/>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19100" y="1828800"/>
            <a:ext cx="3238500" cy="4495800"/>
          </a:xfrm>
          <a:prstGeom prst="rect">
            <a:avLst/>
          </a:prstGeom>
          <a:noFill/>
          <a:ln>
            <a:noFill/>
          </a:ln>
        </p:spPr>
      </p:pic>
      <p:graphicFrame>
        <p:nvGraphicFramePr>
          <p:cNvPr id="2" name="Table 1"/>
          <p:cNvGraphicFramePr>
            <a:graphicFrameLocks noGrp="1"/>
          </p:cNvGraphicFramePr>
          <p:nvPr>
            <p:extLst>
              <p:ext uri="{D42A27DB-BD31-4B8C-83A1-F6EECF244321}">
                <p14:modId xmlns:p14="http://schemas.microsoft.com/office/powerpoint/2010/main" xmlns="" val="982390810"/>
              </p:ext>
            </p:extLst>
          </p:nvPr>
        </p:nvGraphicFramePr>
        <p:xfrm>
          <a:off x="4114800" y="2209799"/>
          <a:ext cx="3962400" cy="2514600"/>
        </p:xfrm>
        <a:graphic>
          <a:graphicData uri="http://schemas.openxmlformats.org/drawingml/2006/table">
            <a:tbl>
              <a:tblPr firstRow="1" firstCol="1" bandRow="1">
                <a:tableStyleId>{5202B0CA-FC54-4496-8BCA-5EF66A818D29}</a:tableStyleId>
              </a:tblPr>
              <a:tblGrid>
                <a:gridCol w="2226005"/>
                <a:gridCol w="1736395"/>
              </a:tblGrid>
              <a:tr h="419100">
                <a:tc>
                  <a:txBody>
                    <a:bodyPr/>
                    <a:lstStyle/>
                    <a:p>
                      <a:pPr marL="0" marR="0">
                        <a:lnSpc>
                          <a:spcPct val="115000"/>
                        </a:lnSpc>
                        <a:spcBef>
                          <a:spcPts val="0"/>
                        </a:spcBef>
                        <a:spcAft>
                          <a:spcPts val="0"/>
                        </a:spcAft>
                      </a:pPr>
                      <a:r>
                        <a:rPr lang="en-US" sz="1200" dirty="0">
                          <a:effectLst/>
                          <a:latin typeface="Arial" pitchFamily="34" charset="0"/>
                          <a:cs typeface="Arial" pitchFamily="34" charset="0"/>
                        </a:rPr>
                        <a:t>Source</a:t>
                      </a:r>
                      <a:endParaRPr lang="en-US" sz="1200" dirty="0">
                        <a:effectLst/>
                        <a:latin typeface="Arial" pitchFamily="34" charset="0"/>
                        <a:ea typeface="MS Mincho"/>
                        <a:cs typeface="Arial" pitchFamily="34" charset="0"/>
                      </a:endParaRPr>
                    </a:p>
                  </a:txBody>
                  <a:tcPr marL="68580" marR="68580" marT="0" marB="0" anchor="b"/>
                </a:tc>
                <a:tc>
                  <a:txBody>
                    <a:bodyPr/>
                    <a:lstStyle/>
                    <a:p>
                      <a:pPr marL="0" marR="0">
                        <a:lnSpc>
                          <a:spcPct val="115000"/>
                        </a:lnSpc>
                        <a:spcBef>
                          <a:spcPts val="0"/>
                        </a:spcBef>
                        <a:spcAft>
                          <a:spcPts val="0"/>
                        </a:spcAft>
                      </a:pPr>
                      <a:r>
                        <a:rPr lang="en-US" sz="1200">
                          <a:effectLst/>
                          <a:latin typeface="Arial" pitchFamily="34" charset="0"/>
                          <a:cs typeface="Arial" pitchFamily="34" charset="0"/>
                        </a:rPr>
                        <a:t>Point count</a:t>
                      </a:r>
                      <a:endParaRPr lang="en-US" sz="1200">
                        <a:effectLst/>
                        <a:latin typeface="Arial" pitchFamily="34" charset="0"/>
                        <a:ea typeface="MS Mincho"/>
                        <a:cs typeface="Arial" pitchFamily="34" charset="0"/>
                      </a:endParaRPr>
                    </a:p>
                  </a:txBody>
                  <a:tcPr marL="68580" marR="68580" marT="0" marB="0" anchor="b"/>
                </a:tc>
              </a:tr>
              <a:tr h="419100">
                <a:tc>
                  <a:txBody>
                    <a:bodyPr/>
                    <a:lstStyle/>
                    <a:p>
                      <a:pPr marL="0" marR="0">
                        <a:lnSpc>
                          <a:spcPct val="115000"/>
                        </a:lnSpc>
                        <a:spcBef>
                          <a:spcPts val="0"/>
                        </a:spcBef>
                        <a:spcAft>
                          <a:spcPts val="0"/>
                        </a:spcAft>
                      </a:pPr>
                      <a:r>
                        <a:rPr lang="en-US" sz="1200">
                          <a:effectLst/>
                          <a:latin typeface="Arial" pitchFamily="34" charset="0"/>
                          <a:cs typeface="Arial" pitchFamily="34" charset="0"/>
                        </a:rPr>
                        <a:t>Field observation </a:t>
                      </a:r>
                      <a:endParaRPr lang="en-US" sz="1200">
                        <a:effectLst/>
                        <a:latin typeface="Arial" pitchFamily="34" charset="0"/>
                        <a:ea typeface="MS Mincho"/>
                        <a:cs typeface="Arial" pitchFamily="34" charset="0"/>
                      </a:endParaRPr>
                    </a:p>
                  </a:txBody>
                  <a:tcPr marL="68580" marR="68580" marT="0" marB="0" anchor="b"/>
                </a:tc>
                <a:tc>
                  <a:txBody>
                    <a:bodyPr/>
                    <a:lstStyle/>
                    <a:p>
                      <a:pPr marL="0" marR="0" algn="ctr">
                        <a:lnSpc>
                          <a:spcPct val="115000"/>
                        </a:lnSpc>
                        <a:spcBef>
                          <a:spcPts val="0"/>
                        </a:spcBef>
                        <a:spcAft>
                          <a:spcPts val="0"/>
                        </a:spcAft>
                      </a:pPr>
                      <a:r>
                        <a:rPr lang="en-US" sz="1200" dirty="0">
                          <a:effectLst/>
                          <a:latin typeface="Arial" pitchFamily="34" charset="0"/>
                          <a:cs typeface="Arial" pitchFamily="34" charset="0"/>
                        </a:rPr>
                        <a:t>13</a:t>
                      </a:r>
                      <a:endParaRPr lang="en-US" sz="1200" dirty="0">
                        <a:effectLst/>
                        <a:latin typeface="Arial" pitchFamily="34" charset="0"/>
                        <a:ea typeface="MS Mincho"/>
                        <a:cs typeface="Arial" pitchFamily="34" charset="0"/>
                      </a:endParaRPr>
                    </a:p>
                  </a:txBody>
                  <a:tcPr marL="68580" marR="68580" marT="0" marB="0" anchor="b"/>
                </a:tc>
              </a:tr>
              <a:tr h="419100">
                <a:tc>
                  <a:txBody>
                    <a:bodyPr/>
                    <a:lstStyle/>
                    <a:p>
                      <a:pPr marL="0" marR="0">
                        <a:lnSpc>
                          <a:spcPct val="115000"/>
                        </a:lnSpc>
                        <a:spcBef>
                          <a:spcPts val="0"/>
                        </a:spcBef>
                        <a:spcAft>
                          <a:spcPts val="0"/>
                        </a:spcAft>
                      </a:pPr>
                      <a:r>
                        <a:rPr lang="en-US" sz="1200">
                          <a:effectLst/>
                          <a:latin typeface="Arial" pitchFamily="34" charset="0"/>
                          <a:cs typeface="Arial" pitchFamily="34" charset="0"/>
                        </a:rPr>
                        <a:t>USFS Fire History Data</a:t>
                      </a:r>
                      <a:endParaRPr lang="en-US" sz="1200">
                        <a:effectLst/>
                        <a:latin typeface="Arial" pitchFamily="34" charset="0"/>
                        <a:ea typeface="MS Mincho"/>
                        <a:cs typeface="Arial" pitchFamily="34" charset="0"/>
                      </a:endParaRPr>
                    </a:p>
                  </a:txBody>
                  <a:tcPr marL="68580" marR="68580" marT="0" marB="0" anchor="b"/>
                </a:tc>
                <a:tc>
                  <a:txBody>
                    <a:bodyPr/>
                    <a:lstStyle/>
                    <a:p>
                      <a:pPr marL="0" marR="0" algn="ctr">
                        <a:lnSpc>
                          <a:spcPct val="115000"/>
                        </a:lnSpc>
                        <a:spcBef>
                          <a:spcPts val="0"/>
                        </a:spcBef>
                        <a:spcAft>
                          <a:spcPts val="0"/>
                        </a:spcAft>
                      </a:pPr>
                      <a:r>
                        <a:rPr lang="en-US" sz="1200" dirty="0">
                          <a:effectLst/>
                          <a:latin typeface="Arial" pitchFamily="34" charset="0"/>
                          <a:cs typeface="Arial" pitchFamily="34" charset="0"/>
                        </a:rPr>
                        <a:t>25</a:t>
                      </a:r>
                      <a:endParaRPr lang="en-US" sz="1200" dirty="0">
                        <a:effectLst/>
                        <a:latin typeface="Arial" pitchFamily="34" charset="0"/>
                        <a:ea typeface="MS Mincho"/>
                        <a:cs typeface="Arial" pitchFamily="34" charset="0"/>
                      </a:endParaRPr>
                    </a:p>
                  </a:txBody>
                  <a:tcPr marL="68580" marR="68580" marT="0" marB="0" anchor="b"/>
                </a:tc>
              </a:tr>
              <a:tr h="419100">
                <a:tc>
                  <a:txBody>
                    <a:bodyPr/>
                    <a:lstStyle/>
                    <a:p>
                      <a:pPr marL="0" marR="0">
                        <a:lnSpc>
                          <a:spcPct val="115000"/>
                        </a:lnSpc>
                        <a:spcBef>
                          <a:spcPts val="0"/>
                        </a:spcBef>
                        <a:spcAft>
                          <a:spcPts val="0"/>
                        </a:spcAft>
                      </a:pPr>
                      <a:r>
                        <a:rPr lang="en-US" sz="1200" dirty="0">
                          <a:effectLst/>
                          <a:latin typeface="Arial" pitchFamily="34" charset="0"/>
                          <a:cs typeface="Arial" pitchFamily="34" charset="0"/>
                        </a:rPr>
                        <a:t>Random</a:t>
                      </a:r>
                      <a:endParaRPr lang="en-US" sz="1200" dirty="0">
                        <a:effectLst/>
                        <a:latin typeface="Arial" pitchFamily="34" charset="0"/>
                        <a:ea typeface="MS Mincho"/>
                        <a:cs typeface="Arial" pitchFamily="34" charset="0"/>
                      </a:endParaRPr>
                    </a:p>
                  </a:txBody>
                  <a:tcPr marL="68580" marR="68580" marT="0" marB="0" anchor="b"/>
                </a:tc>
                <a:tc>
                  <a:txBody>
                    <a:bodyPr/>
                    <a:lstStyle/>
                    <a:p>
                      <a:pPr marL="0" marR="0" algn="ctr">
                        <a:lnSpc>
                          <a:spcPct val="115000"/>
                        </a:lnSpc>
                        <a:spcBef>
                          <a:spcPts val="0"/>
                        </a:spcBef>
                        <a:spcAft>
                          <a:spcPts val="0"/>
                        </a:spcAft>
                      </a:pPr>
                      <a:r>
                        <a:rPr lang="en-US" sz="1200" dirty="0">
                          <a:effectLst/>
                          <a:latin typeface="Arial" pitchFamily="34" charset="0"/>
                          <a:cs typeface="Arial" pitchFamily="34" charset="0"/>
                        </a:rPr>
                        <a:t>35</a:t>
                      </a:r>
                      <a:endParaRPr lang="en-US" sz="1200" dirty="0">
                        <a:effectLst/>
                        <a:latin typeface="Arial" pitchFamily="34" charset="0"/>
                        <a:ea typeface="MS Mincho"/>
                        <a:cs typeface="Arial" pitchFamily="34" charset="0"/>
                      </a:endParaRPr>
                    </a:p>
                  </a:txBody>
                  <a:tcPr marL="68580" marR="68580" marT="0" marB="0" anchor="b"/>
                </a:tc>
              </a:tr>
              <a:tr h="419100">
                <a:tc>
                  <a:txBody>
                    <a:bodyPr/>
                    <a:lstStyle/>
                    <a:p>
                      <a:pPr marL="0" marR="0">
                        <a:lnSpc>
                          <a:spcPct val="115000"/>
                        </a:lnSpc>
                        <a:spcBef>
                          <a:spcPts val="0"/>
                        </a:spcBef>
                        <a:spcAft>
                          <a:spcPts val="0"/>
                        </a:spcAft>
                      </a:pPr>
                      <a:r>
                        <a:rPr lang="en-US" sz="1200" dirty="0">
                          <a:effectLst/>
                          <a:latin typeface="Arial" pitchFamily="34" charset="0"/>
                          <a:cs typeface="Arial" pitchFamily="34" charset="0"/>
                        </a:rPr>
                        <a:t>Stratified (map specific</a:t>
                      </a:r>
                      <a:r>
                        <a:rPr lang="en-US" sz="1200" dirty="0" smtClean="0">
                          <a:effectLst/>
                          <a:latin typeface="Arial" pitchFamily="34" charset="0"/>
                          <a:cs typeface="Arial" pitchFamily="34" charset="0"/>
                        </a:rPr>
                        <a:t>)*</a:t>
                      </a:r>
                      <a:endParaRPr lang="en-US" sz="1200" dirty="0">
                        <a:effectLst/>
                        <a:latin typeface="Arial" pitchFamily="34" charset="0"/>
                        <a:ea typeface="MS Mincho"/>
                        <a:cs typeface="Arial" pitchFamily="34" charset="0"/>
                      </a:endParaRPr>
                    </a:p>
                  </a:txBody>
                  <a:tcPr marL="68580" marR="68580" marT="0" marB="0" anchor="b"/>
                </a:tc>
                <a:tc>
                  <a:txBody>
                    <a:bodyPr/>
                    <a:lstStyle/>
                    <a:p>
                      <a:pPr marL="0" marR="0" algn="ctr">
                        <a:lnSpc>
                          <a:spcPct val="115000"/>
                        </a:lnSpc>
                        <a:spcBef>
                          <a:spcPts val="0"/>
                        </a:spcBef>
                        <a:spcAft>
                          <a:spcPts val="0"/>
                        </a:spcAft>
                      </a:pPr>
                      <a:r>
                        <a:rPr lang="en-US" sz="1200" dirty="0">
                          <a:effectLst/>
                          <a:latin typeface="Arial" pitchFamily="34" charset="0"/>
                          <a:cs typeface="Arial" pitchFamily="34" charset="0"/>
                        </a:rPr>
                        <a:t>17</a:t>
                      </a:r>
                      <a:endParaRPr lang="en-US" sz="1200" dirty="0">
                        <a:effectLst/>
                        <a:latin typeface="Arial" pitchFamily="34" charset="0"/>
                        <a:ea typeface="MS Mincho"/>
                        <a:cs typeface="Arial" pitchFamily="34" charset="0"/>
                      </a:endParaRPr>
                    </a:p>
                  </a:txBody>
                  <a:tcPr marL="68580" marR="68580" marT="0" marB="0" anchor="b"/>
                </a:tc>
              </a:tr>
              <a:tr h="419100">
                <a:tc>
                  <a:txBody>
                    <a:bodyPr/>
                    <a:lstStyle/>
                    <a:p>
                      <a:pPr marL="0" marR="0">
                        <a:lnSpc>
                          <a:spcPct val="115000"/>
                        </a:lnSpc>
                        <a:spcBef>
                          <a:spcPts val="0"/>
                        </a:spcBef>
                        <a:spcAft>
                          <a:spcPts val="0"/>
                        </a:spcAft>
                      </a:pPr>
                      <a:r>
                        <a:rPr lang="en-US" sz="1200">
                          <a:effectLst/>
                          <a:latin typeface="Arial" pitchFamily="34" charset="0"/>
                          <a:cs typeface="Arial" pitchFamily="34" charset="0"/>
                        </a:rPr>
                        <a:t>Total</a:t>
                      </a:r>
                      <a:endParaRPr lang="en-US" sz="1200">
                        <a:effectLst/>
                        <a:latin typeface="Arial" pitchFamily="34" charset="0"/>
                        <a:ea typeface="MS Mincho"/>
                        <a:cs typeface="Arial" pitchFamily="34" charset="0"/>
                      </a:endParaRPr>
                    </a:p>
                  </a:txBody>
                  <a:tcPr marL="68580" marR="68580" marT="0" marB="0" anchor="b"/>
                </a:tc>
                <a:tc>
                  <a:txBody>
                    <a:bodyPr/>
                    <a:lstStyle/>
                    <a:p>
                      <a:pPr marL="0" marR="0" algn="ctr">
                        <a:lnSpc>
                          <a:spcPct val="115000"/>
                        </a:lnSpc>
                        <a:spcBef>
                          <a:spcPts val="0"/>
                        </a:spcBef>
                        <a:spcAft>
                          <a:spcPts val="0"/>
                        </a:spcAft>
                      </a:pPr>
                      <a:r>
                        <a:rPr lang="en-US" sz="1200" dirty="0">
                          <a:effectLst/>
                          <a:latin typeface="Arial" pitchFamily="34" charset="0"/>
                          <a:cs typeface="Arial" pitchFamily="34" charset="0"/>
                        </a:rPr>
                        <a:t>90</a:t>
                      </a:r>
                      <a:endParaRPr lang="en-US" sz="1200" dirty="0">
                        <a:effectLst/>
                        <a:latin typeface="Arial" pitchFamily="34" charset="0"/>
                        <a:ea typeface="MS Mincho"/>
                        <a:cs typeface="Arial" pitchFamily="34" charset="0"/>
                      </a:endParaRPr>
                    </a:p>
                  </a:txBody>
                  <a:tcPr marL="68580" marR="68580" marT="0" marB="0" anchor="b"/>
                </a:tc>
              </a:tr>
            </a:tbl>
          </a:graphicData>
        </a:graphic>
      </p:graphicFrame>
      <p:sp>
        <p:nvSpPr>
          <p:cNvPr id="3" name="TextBox 2"/>
          <p:cNvSpPr txBox="1"/>
          <p:nvPr/>
        </p:nvSpPr>
        <p:spPr>
          <a:xfrm>
            <a:off x="4533900" y="5271700"/>
            <a:ext cx="3352800" cy="307777"/>
          </a:xfrm>
          <a:prstGeom prst="rect">
            <a:avLst/>
          </a:prstGeom>
          <a:noFill/>
        </p:spPr>
        <p:txBody>
          <a:bodyPr wrap="square" rtlCol="0">
            <a:spAutoFit/>
          </a:bodyPr>
          <a:lstStyle/>
          <a:p>
            <a:r>
              <a:rPr lang="en-US" sz="1400" dirty="0" smtClean="0">
                <a:latin typeface="Arial" pitchFamily="34" charset="0"/>
                <a:cs typeface="Arial" pitchFamily="34" charset="0"/>
              </a:rPr>
              <a:t>*</a:t>
            </a:r>
            <a:r>
              <a:rPr lang="en-US" sz="1400" dirty="0" smtClean="0">
                <a:solidFill>
                  <a:srgbClr val="C00000"/>
                </a:solidFill>
                <a:latin typeface="Arial" pitchFamily="34" charset="0"/>
                <a:cs typeface="Arial" pitchFamily="34" charset="0"/>
              </a:rPr>
              <a:t>Stratified over damage area</a:t>
            </a:r>
            <a:endParaRPr lang="en-US" sz="1400" dirty="0">
              <a:solidFill>
                <a:srgbClr val="C00000"/>
              </a:solidFill>
              <a:latin typeface="Arial" pitchFamily="34" charset="0"/>
              <a:cs typeface="Arial" pitchFamily="34" charset="0"/>
            </a:endParaRPr>
          </a:p>
        </p:txBody>
      </p:sp>
    </p:spTree>
    <p:extLst>
      <p:ext uri="{BB962C8B-B14F-4D97-AF65-F5344CB8AC3E}">
        <p14:creationId xmlns:p14="http://schemas.microsoft.com/office/powerpoint/2010/main" xmlns="" val="225318978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7400" y="2514600"/>
            <a:ext cx="5334000" cy="769441"/>
          </a:xfrm>
          <a:prstGeom prst="rect">
            <a:avLst/>
          </a:prstGeom>
          <a:noFill/>
        </p:spPr>
        <p:txBody>
          <a:bodyPr wrap="square" rtlCol="0">
            <a:spAutoFit/>
          </a:bodyPr>
          <a:lstStyle/>
          <a:p>
            <a:pPr algn="ctr"/>
            <a:r>
              <a:rPr lang="en-US" sz="4400" b="1" dirty="0" smtClean="0">
                <a:solidFill>
                  <a:schemeClr val="accent4"/>
                </a:solidFill>
                <a:latin typeface="Arial" pitchFamily="34" charset="0"/>
                <a:cs typeface="Arial" pitchFamily="34" charset="0"/>
              </a:rPr>
              <a:t>RESULTS</a:t>
            </a:r>
            <a:endParaRPr lang="en-US" sz="4400" b="1" dirty="0">
              <a:solidFill>
                <a:schemeClr val="accent4"/>
              </a:solidFill>
              <a:latin typeface="Arial" pitchFamily="34" charset="0"/>
              <a:cs typeface="Arial" pitchFamily="34" charset="0"/>
            </a:endParaRPr>
          </a:p>
        </p:txBody>
      </p:sp>
      <p:cxnSp>
        <p:nvCxnSpPr>
          <p:cNvPr id="3" name="Straight Connector 2"/>
          <p:cNvCxnSpPr/>
          <p:nvPr/>
        </p:nvCxnSpPr>
        <p:spPr>
          <a:xfrm>
            <a:off x="3162300" y="3304182"/>
            <a:ext cx="3124200" cy="0"/>
          </a:xfrm>
          <a:prstGeom prst="line">
            <a:avLst/>
          </a:prstGeom>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xmlns="" val="15283457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Title 1"/>
          <p:cNvSpPr txBox="1">
            <a:spLocks/>
          </p:cNvSpPr>
          <p:nvPr/>
        </p:nvSpPr>
        <p:spPr>
          <a:xfrm>
            <a:off x="609600" y="427038"/>
            <a:ext cx="8229600" cy="1143000"/>
          </a:xfrm>
          <a:prstGeom prst="rect">
            <a:avLst/>
          </a:prstGeom>
        </p:spPr>
        <p:txBody>
          <a:bodyPr vert="horz" lIns="91440" tIns="45720" rIns="91440" bIns="45720" rtlCol="0" anchor="ctr">
            <a:normAutofit fontScale="900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b="1" dirty="0" smtClean="0">
                <a:latin typeface="Arial Narrow" pitchFamily="34" charset="0"/>
              </a:rPr>
              <a:t>Statistical Analysis </a:t>
            </a:r>
            <a:br>
              <a:rPr lang="en-US" b="1" dirty="0" smtClean="0">
                <a:latin typeface="Arial Narrow" pitchFamily="34" charset="0"/>
              </a:rPr>
            </a:br>
            <a:r>
              <a:rPr lang="en-US" sz="3600" dirty="0" smtClean="0">
                <a:latin typeface="Arial Narrow" pitchFamily="34" charset="0"/>
              </a:rPr>
              <a:t>Hypothesis 1</a:t>
            </a:r>
            <a:endParaRPr lang="en-US" sz="3600" dirty="0">
              <a:latin typeface="Arial Narrow" pitchFamily="34" charset="0"/>
            </a:endParaRPr>
          </a:p>
        </p:txBody>
      </p:sp>
      <p:sp>
        <p:nvSpPr>
          <p:cNvPr id="3" name="Content Placeholder 2"/>
          <p:cNvSpPr>
            <a:spLocks noGrp="1"/>
          </p:cNvSpPr>
          <p:nvPr>
            <p:ph idx="1"/>
          </p:nvPr>
        </p:nvSpPr>
        <p:spPr>
          <a:xfrm>
            <a:off x="457200" y="1723607"/>
            <a:ext cx="8229600" cy="4525963"/>
          </a:xfrm>
        </p:spPr>
        <p:txBody>
          <a:bodyPr>
            <a:normAutofit/>
          </a:bodyPr>
          <a:lstStyle/>
          <a:p>
            <a:pPr marL="342900" lvl="1" indent="-342900">
              <a:buNone/>
            </a:pPr>
            <a:r>
              <a:rPr lang="en-US" sz="2400" dirty="0" smtClean="0">
                <a:latin typeface="Arial" pitchFamily="34" charset="0"/>
                <a:cs typeface="Arial" pitchFamily="34" charset="0"/>
              </a:rPr>
              <a:t>	A remotely sensed map and the USFS aerial survey map will have </a:t>
            </a:r>
            <a:r>
              <a:rPr lang="en-US" sz="2400" b="1" dirty="0" smtClean="0">
                <a:latin typeface="Arial" pitchFamily="34" charset="0"/>
                <a:cs typeface="Arial" pitchFamily="34" charset="0"/>
              </a:rPr>
              <a:t>comparable accuracies.</a:t>
            </a:r>
          </a:p>
          <a:p>
            <a:pPr marL="342900" lvl="1" indent="-342900">
              <a:buNone/>
            </a:pPr>
            <a:endParaRPr lang="en-US" sz="2400" dirty="0" smtClean="0">
              <a:latin typeface="Arial" pitchFamily="34" charset="0"/>
              <a:cs typeface="Arial" pitchFamily="34" charset="0"/>
            </a:endParaRPr>
          </a:p>
          <a:p>
            <a:pPr marL="342900" lvl="1" indent="-342900">
              <a:buNone/>
            </a:pPr>
            <a:endParaRPr lang="en-US" sz="2400" dirty="0" smtClean="0">
              <a:latin typeface="Arial" pitchFamily="34" charset="0"/>
              <a:cs typeface="Arial" pitchFamily="34" charset="0"/>
            </a:endParaRPr>
          </a:p>
          <a:p>
            <a:pPr>
              <a:buNone/>
            </a:pPr>
            <a:endParaRPr lang="en-US" sz="2400" dirty="0">
              <a:latin typeface="Arial" pitchFamily="34" charset="0"/>
              <a:cs typeface="Arial"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xmlns="" val="2955138233"/>
              </p:ext>
            </p:extLst>
          </p:nvPr>
        </p:nvGraphicFramePr>
        <p:xfrm>
          <a:off x="113295" y="4724400"/>
          <a:ext cx="5715000" cy="685800"/>
        </p:xfrm>
        <a:graphic>
          <a:graphicData uri="http://schemas.openxmlformats.org/drawingml/2006/table">
            <a:tbl>
              <a:tblPr/>
              <a:tblGrid>
                <a:gridCol w="5715000"/>
              </a:tblGrid>
              <a:tr h="685800">
                <a:tc>
                  <a:txBody>
                    <a:bodyPr/>
                    <a:lstStyle/>
                    <a:p>
                      <a:pPr marL="0" marR="0" algn="ctr">
                        <a:lnSpc>
                          <a:spcPct val="115000"/>
                        </a:lnSpc>
                        <a:spcBef>
                          <a:spcPts val="0"/>
                        </a:spcBef>
                        <a:spcAft>
                          <a:spcPts val="0"/>
                        </a:spcAft>
                      </a:pPr>
                      <a:r>
                        <a:rPr lang="en-US" sz="900" dirty="0" smtClean="0">
                          <a:latin typeface="Arial"/>
                          <a:ea typeface="Calibri"/>
                          <a:cs typeface="Times New Roman"/>
                        </a:rPr>
                        <a:t> </a:t>
                      </a:r>
                      <a:endParaRPr lang="en-US" sz="1100" dirty="0">
                        <a:latin typeface="Calibri"/>
                        <a:ea typeface="Calibri"/>
                        <a:cs typeface="Times New Roman"/>
                      </a:endParaRPr>
                    </a:p>
                    <a:p>
                      <a:pPr marL="0" marR="0" algn="ctr">
                        <a:lnSpc>
                          <a:spcPct val="115000"/>
                        </a:lnSpc>
                        <a:spcBef>
                          <a:spcPts val="0"/>
                        </a:spcBef>
                        <a:spcAft>
                          <a:spcPts val="0"/>
                        </a:spcAft>
                      </a:pPr>
                      <a:r>
                        <a:rPr lang="en-US" sz="900" b="1" dirty="0">
                          <a:latin typeface="Arial"/>
                          <a:ea typeface="Calibri"/>
                          <a:cs typeface="Times New Roman"/>
                        </a:rPr>
                        <a:t>USFS Aerial Survey map</a:t>
                      </a:r>
                      <a:r>
                        <a:rPr lang="en-US" sz="900" dirty="0">
                          <a:latin typeface="Arial"/>
                          <a:ea typeface="Calibri"/>
                          <a:cs typeface="Times New Roman"/>
                        </a:rPr>
                        <a:t>                                      </a:t>
                      </a:r>
                      <a:r>
                        <a:rPr lang="en-US" sz="900" b="1" dirty="0">
                          <a:latin typeface="Arial"/>
                          <a:ea typeface="Calibri"/>
                          <a:cs typeface="Times New Roman"/>
                        </a:rPr>
                        <a:t>Remotely sensed map</a:t>
                      </a:r>
                      <a:endParaRPr lang="en-US" sz="1100" dirty="0">
                        <a:latin typeface="Calibri"/>
                        <a:ea typeface="Calibri"/>
                        <a:cs typeface="Times New Roman"/>
                      </a:endParaRPr>
                    </a:p>
                    <a:p>
                      <a:pPr marL="0" marR="0" algn="ctr">
                        <a:lnSpc>
                          <a:spcPct val="115000"/>
                        </a:lnSpc>
                        <a:spcBef>
                          <a:spcPts val="0"/>
                        </a:spcBef>
                        <a:spcAft>
                          <a:spcPts val="0"/>
                        </a:spcAft>
                      </a:pPr>
                      <a:r>
                        <a:rPr lang="en-US" sz="900" dirty="0">
                          <a:latin typeface="Arial"/>
                          <a:ea typeface="Calibri"/>
                          <a:cs typeface="Times New Roman"/>
                        </a:rPr>
                        <a:t>Accuracy Assessment                                           Accuracy Assessment </a:t>
                      </a:r>
                      <a:endParaRPr lang="en-US" sz="1100" dirty="0">
                        <a:latin typeface="Calibri"/>
                        <a:ea typeface="Calibri"/>
                        <a:cs typeface="Times New Roman"/>
                      </a:endParaRPr>
                    </a:p>
                  </a:txBody>
                  <a:tcPr marL="68430" marR="68430" marT="0" marB="0">
                    <a:lnL>
                      <a:noFill/>
                    </a:lnL>
                    <a:lnR>
                      <a:noFill/>
                    </a:lnR>
                    <a:lnT>
                      <a:noFill/>
                    </a:lnT>
                    <a:lnB>
                      <a:noFill/>
                    </a:lnB>
                  </a:tcPr>
                </a:tc>
              </a:tr>
            </a:tbl>
          </a:graphicData>
        </a:graphic>
      </p:graphicFrame>
      <p:grpSp>
        <p:nvGrpSpPr>
          <p:cNvPr id="2" name="Group 1"/>
          <p:cNvGrpSpPr>
            <a:grpSpLocks/>
          </p:cNvGrpSpPr>
          <p:nvPr/>
        </p:nvGrpSpPr>
        <p:grpSpPr bwMode="auto">
          <a:xfrm>
            <a:off x="937091" y="2870481"/>
            <a:ext cx="3962400" cy="1752600"/>
            <a:chOff x="4010" y="3858"/>
            <a:chExt cx="5684" cy="2265"/>
          </a:xfrm>
        </p:grpSpPr>
        <p:grpSp>
          <p:nvGrpSpPr>
            <p:cNvPr id="5" name="Group 32"/>
            <p:cNvGrpSpPr>
              <a:grpSpLocks/>
            </p:cNvGrpSpPr>
            <p:nvPr/>
          </p:nvGrpSpPr>
          <p:grpSpPr bwMode="auto">
            <a:xfrm>
              <a:off x="4010" y="3858"/>
              <a:ext cx="5684" cy="2265"/>
              <a:chOff x="4010" y="3858"/>
              <a:chExt cx="5684" cy="2265"/>
            </a:xfrm>
          </p:grpSpPr>
          <p:sp>
            <p:nvSpPr>
              <p:cNvPr id="73" name="Rectangle 36"/>
              <p:cNvSpPr>
                <a:spLocks noChangeArrowheads="1"/>
              </p:cNvSpPr>
              <p:nvPr/>
            </p:nvSpPr>
            <p:spPr bwMode="auto">
              <a:xfrm>
                <a:off x="4010" y="3858"/>
                <a:ext cx="1957" cy="2265"/>
              </a:xfrm>
              <a:prstGeom prst="rect">
                <a:avLst/>
              </a:prstGeom>
              <a:solidFill>
                <a:srgbClr val="E36C0A"/>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 name="Rectangle 35"/>
              <p:cNvSpPr>
                <a:spLocks noChangeArrowheads="1"/>
              </p:cNvSpPr>
              <p:nvPr/>
            </p:nvSpPr>
            <p:spPr bwMode="auto">
              <a:xfrm>
                <a:off x="7737" y="3858"/>
                <a:ext cx="1957" cy="2265"/>
              </a:xfrm>
              <a:prstGeom prst="rect">
                <a:avLst/>
              </a:prstGeom>
              <a:solidFill>
                <a:srgbClr val="548DD4"/>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AutoShape 34"/>
              <p:cNvSpPr>
                <a:spLocks noChangeShapeType="1"/>
              </p:cNvSpPr>
              <p:nvPr/>
            </p:nvSpPr>
            <p:spPr bwMode="auto">
              <a:xfrm>
                <a:off x="6257" y="4871"/>
                <a:ext cx="1309" cy="0"/>
              </a:xfrm>
              <a:prstGeom prst="straightConnector1">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endParaRPr lang="en-US"/>
              </a:p>
            </p:txBody>
          </p:sp>
          <p:sp>
            <p:nvSpPr>
              <p:cNvPr id="76" name="AutoShape 33"/>
              <p:cNvSpPr>
                <a:spLocks noChangeShapeType="1"/>
              </p:cNvSpPr>
              <p:nvPr/>
            </p:nvSpPr>
            <p:spPr bwMode="auto">
              <a:xfrm flipH="1">
                <a:off x="6243" y="5355"/>
                <a:ext cx="1224" cy="0"/>
              </a:xfrm>
              <a:prstGeom prst="straightConnector1">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endParaRPr lang="en-US"/>
              </a:p>
            </p:txBody>
          </p:sp>
        </p:grpSp>
        <p:grpSp>
          <p:nvGrpSpPr>
            <p:cNvPr id="6" name="Group 25"/>
            <p:cNvGrpSpPr>
              <a:grpSpLocks/>
            </p:cNvGrpSpPr>
            <p:nvPr/>
          </p:nvGrpSpPr>
          <p:grpSpPr bwMode="auto">
            <a:xfrm>
              <a:off x="4573" y="4098"/>
              <a:ext cx="821" cy="1651"/>
              <a:chOff x="6083" y="2207"/>
              <a:chExt cx="821" cy="1651"/>
            </a:xfrm>
          </p:grpSpPr>
          <p:sp>
            <p:nvSpPr>
              <p:cNvPr id="67" name="Arc 31"/>
              <p:cNvSpPr>
                <a:spLocks/>
              </p:cNvSpPr>
              <p:nvPr/>
            </p:nvSpPr>
            <p:spPr bwMode="auto">
              <a:xfrm flipH="1">
                <a:off x="6083" y="2355"/>
                <a:ext cx="174" cy="754"/>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AutoShape 30"/>
              <p:cNvSpPr>
                <a:spLocks noChangeShapeType="1"/>
              </p:cNvSpPr>
              <p:nvPr/>
            </p:nvSpPr>
            <p:spPr bwMode="auto">
              <a:xfrm>
                <a:off x="6083" y="3109"/>
                <a:ext cx="160" cy="511"/>
              </a:xfrm>
              <a:prstGeom prst="straightConnector1">
                <a:avLst/>
              </a:pr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Arc 29"/>
              <p:cNvSpPr>
                <a:spLocks/>
              </p:cNvSpPr>
              <p:nvPr/>
            </p:nvSpPr>
            <p:spPr bwMode="auto">
              <a:xfrm>
                <a:off x="6257" y="3620"/>
                <a:ext cx="378" cy="238"/>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Arc 28"/>
              <p:cNvSpPr>
                <a:spLocks/>
              </p:cNvSpPr>
              <p:nvPr/>
            </p:nvSpPr>
            <p:spPr bwMode="auto">
              <a:xfrm flipV="1">
                <a:off x="6635" y="3257"/>
                <a:ext cx="269" cy="601"/>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AutoShape 27"/>
              <p:cNvSpPr>
                <a:spLocks noChangeShapeType="1"/>
              </p:cNvSpPr>
              <p:nvPr/>
            </p:nvSpPr>
            <p:spPr bwMode="auto">
              <a:xfrm flipV="1">
                <a:off x="6904" y="2207"/>
                <a:ext cx="0" cy="1050"/>
              </a:xfrm>
              <a:prstGeom prst="straightConnector1">
                <a:avLst/>
              </a:pr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Arc 26"/>
              <p:cNvSpPr>
                <a:spLocks/>
              </p:cNvSpPr>
              <p:nvPr/>
            </p:nvSpPr>
            <p:spPr bwMode="auto">
              <a:xfrm flipH="1">
                <a:off x="6257" y="2207"/>
                <a:ext cx="647" cy="148"/>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18"/>
            <p:cNvGrpSpPr>
              <a:grpSpLocks/>
            </p:cNvGrpSpPr>
            <p:nvPr/>
          </p:nvGrpSpPr>
          <p:grpSpPr bwMode="auto">
            <a:xfrm>
              <a:off x="8315" y="4246"/>
              <a:ext cx="821" cy="1651"/>
              <a:chOff x="6083" y="2207"/>
              <a:chExt cx="821" cy="1651"/>
            </a:xfrm>
          </p:grpSpPr>
          <p:sp>
            <p:nvSpPr>
              <p:cNvPr id="61" name="Arc 24"/>
              <p:cNvSpPr>
                <a:spLocks/>
              </p:cNvSpPr>
              <p:nvPr/>
            </p:nvSpPr>
            <p:spPr bwMode="auto">
              <a:xfrm flipH="1">
                <a:off x="6083" y="2355"/>
                <a:ext cx="174" cy="754"/>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AutoShape 23"/>
              <p:cNvSpPr>
                <a:spLocks noChangeShapeType="1"/>
              </p:cNvSpPr>
              <p:nvPr/>
            </p:nvSpPr>
            <p:spPr bwMode="auto">
              <a:xfrm>
                <a:off x="6083" y="3109"/>
                <a:ext cx="160" cy="511"/>
              </a:xfrm>
              <a:prstGeom prst="straightConnector1">
                <a:avLst/>
              </a:pr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Arc 22"/>
              <p:cNvSpPr>
                <a:spLocks/>
              </p:cNvSpPr>
              <p:nvPr/>
            </p:nvSpPr>
            <p:spPr bwMode="auto">
              <a:xfrm>
                <a:off x="6257" y="3620"/>
                <a:ext cx="378" cy="238"/>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Arc 21"/>
              <p:cNvSpPr>
                <a:spLocks/>
              </p:cNvSpPr>
              <p:nvPr/>
            </p:nvSpPr>
            <p:spPr bwMode="auto">
              <a:xfrm flipV="1">
                <a:off x="6635" y="3257"/>
                <a:ext cx="269" cy="601"/>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AutoShape 20"/>
              <p:cNvSpPr>
                <a:spLocks noChangeShapeType="1"/>
              </p:cNvSpPr>
              <p:nvPr/>
            </p:nvSpPr>
            <p:spPr bwMode="auto">
              <a:xfrm flipV="1">
                <a:off x="6904" y="2207"/>
                <a:ext cx="0" cy="1050"/>
              </a:xfrm>
              <a:prstGeom prst="straightConnector1">
                <a:avLst/>
              </a:pr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Arc 19"/>
              <p:cNvSpPr>
                <a:spLocks/>
              </p:cNvSpPr>
              <p:nvPr/>
            </p:nvSpPr>
            <p:spPr bwMode="auto">
              <a:xfrm flipH="1">
                <a:off x="6257" y="2207"/>
                <a:ext cx="647" cy="148"/>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5" name="AutoShape 17"/>
            <p:cNvSpPr>
              <a:spLocks noChangeArrowheads="1"/>
            </p:cNvSpPr>
            <p:nvPr/>
          </p:nvSpPr>
          <p:spPr bwMode="auto">
            <a:xfrm flipV="1">
              <a:off x="4872" y="4394"/>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AutoShape 16"/>
            <p:cNvSpPr>
              <a:spLocks noChangeArrowheads="1"/>
            </p:cNvSpPr>
            <p:nvPr/>
          </p:nvSpPr>
          <p:spPr bwMode="auto">
            <a:xfrm flipV="1">
              <a:off x="5112" y="4634"/>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AutoShape 15"/>
            <p:cNvSpPr>
              <a:spLocks noChangeArrowheads="1"/>
            </p:cNvSpPr>
            <p:nvPr/>
          </p:nvSpPr>
          <p:spPr bwMode="auto">
            <a:xfrm flipV="1">
              <a:off x="5568" y="4563"/>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AutoShape 14"/>
            <p:cNvSpPr>
              <a:spLocks noChangeArrowheads="1"/>
            </p:cNvSpPr>
            <p:nvPr/>
          </p:nvSpPr>
          <p:spPr bwMode="auto">
            <a:xfrm flipV="1">
              <a:off x="4801" y="5114"/>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AutoShape 13"/>
            <p:cNvSpPr>
              <a:spLocks noChangeArrowheads="1"/>
            </p:cNvSpPr>
            <p:nvPr/>
          </p:nvSpPr>
          <p:spPr bwMode="auto">
            <a:xfrm flipV="1">
              <a:off x="5483" y="5523"/>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AutoShape 12"/>
            <p:cNvSpPr>
              <a:spLocks noChangeArrowheads="1"/>
            </p:cNvSpPr>
            <p:nvPr/>
          </p:nvSpPr>
          <p:spPr bwMode="auto">
            <a:xfrm flipV="1">
              <a:off x="4195" y="5594"/>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AutoShape 11"/>
            <p:cNvSpPr>
              <a:spLocks noChangeArrowheads="1"/>
            </p:cNvSpPr>
            <p:nvPr/>
          </p:nvSpPr>
          <p:spPr bwMode="auto">
            <a:xfrm flipV="1">
              <a:off x="5352" y="4874"/>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AutoShape 10"/>
            <p:cNvSpPr>
              <a:spLocks noChangeArrowheads="1"/>
            </p:cNvSpPr>
            <p:nvPr/>
          </p:nvSpPr>
          <p:spPr bwMode="auto">
            <a:xfrm flipV="1">
              <a:off x="4266" y="4323"/>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AutoShape 9"/>
            <p:cNvSpPr>
              <a:spLocks noChangeArrowheads="1"/>
            </p:cNvSpPr>
            <p:nvPr/>
          </p:nvSpPr>
          <p:spPr bwMode="auto">
            <a:xfrm flipV="1">
              <a:off x="7974" y="4492"/>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AutoShape 8"/>
            <p:cNvSpPr>
              <a:spLocks noChangeArrowheads="1"/>
            </p:cNvSpPr>
            <p:nvPr/>
          </p:nvSpPr>
          <p:spPr bwMode="auto">
            <a:xfrm flipV="1">
              <a:off x="8796" y="4800"/>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AutoShape 7"/>
            <p:cNvSpPr>
              <a:spLocks noChangeArrowheads="1"/>
            </p:cNvSpPr>
            <p:nvPr/>
          </p:nvSpPr>
          <p:spPr bwMode="auto">
            <a:xfrm flipV="1">
              <a:off x="9207" y="4729"/>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AutoShape 6"/>
            <p:cNvSpPr>
              <a:spLocks noChangeArrowheads="1"/>
            </p:cNvSpPr>
            <p:nvPr/>
          </p:nvSpPr>
          <p:spPr bwMode="auto">
            <a:xfrm flipV="1">
              <a:off x="9065" y="5000"/>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AutoShape 5"/>
            <p:cNvSpPr>
              <a:spLocks noChangeArrowheads="1"/>
            </p:cNvSpPr>
            <p:nvPr/>
          </p:nvSpPr>
          <p:spPr bwMode="auto">
            <a:xfrm flipV="1">
              <a:off x="8559" y="5225"/>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AutoShape 4"/>
            <p:cNvSpPr>
              <a:spLocks noChangeArrowheads="1"/>
            </p:cNvSpPr>
            <p:nvPr/>
          </p:nvSpPr>
          <p:spPr bwMode="auto">
            <a:xfrm flipV="1">
              <a:off x="7903" y="5826"/>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AutoShape 3"/>
            <p:cNvSpPr>
              <a:spLocks noChangeArrowheads="1"/>
            </p:cNvSpPr>
            <p:nvPr/>
          </p:nvSpPr>
          <p:spPr bwMode="auto">
            <a:xfrm flipV="1">
              <a:off x="9414" y="5692"/>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AutoShape 2"/>
            <p:cNvSpPr>
              <a:spLocks noChangeArrowheads="1"/>
            </p:cNvSpPr>
            <p:nvPr/>
          </p:nvSpPr>
          <p:spPr bwMode="auto">
            <a:xfrm flipV="1">
              <a:off x="8559" y="4563"/>
              <a:ext cx="71" cy="71"/>
            </a:xfrm>
            <a:prstGeom prst="flowChartConnector">
              <a:avLst/>
            </a:prstGeom>
            <a:solidFill>
              <a:srgbClr val="FFFF00"/>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8" name="TextBox 77"/>
          <p:cNvSpPr txBox="1"/>
          <p:nvPr/>
        </p:nvSpPr>
        <p:spPr>
          <a:xfrm>
            <a:off x="762000" y="5410200"/>
            <a:ext cx="7924800" cy="830997"/>
          </a:xfrm>
          <a:prstGeom prst="rect">
            <a:avLst/>
          </a:prstGeom>
          <a:noFill/>
        </p:spPr>
        <p:txBody>
          <a:bodyPr wrap="square" rtlCol="0">
            <a:spAutoFit/>
          </a:bodyPr>
          <a:lstStyle/>
          <a:p>
            <a:r>
              <a:rPr lang="en-US" sz="2400" dirty="0" smtClean="0">
                <a:latin typeface="Arial" pitchFamily="34" charset="0"/>
                <a:cs typeface="Arial" pitchFamily="34" charset="0"/>
              </a:rPr>
              <a:t>Compare Cohen’s kappa coefficient from accuracy assessment</a:t>
            </a:r>
            <a:endParaRPr lang="en-US" sz="2400" dirty="0">
              <a:latin typeface="Arial" pitchFamily="34" charset="0"/>
              <a:cs typeface="Arial" pitchFamily="34" charset="0"/>
            </a:endParaRPr>
          </a:p>
        </p:txBody>
      </p:sp>
      <p:cxnSp>
        <p:nvCxnSpPr>
          <p:cNvPr id="77" name="Straight Connector 76"/>
          <p:cNvCxnSpPr/>
          <p:nvPr/>
        </p:nvCxnSpPr>
        <p:spPr>
          <a:xfrm>
            <a:off x="2743200" y="1066800"/>
            <a:ext cx="3902388" cy="0"/>
          </a:xfrm>
          <a:prstGeom prst="line">
            <a:avLst/>
          </a:prstGeom>
          <a:ln/>
        </p:spPr>
        <p:style>
          <a:lnRef idx="1">
            <a:schemeClr val="dk1"/>
          </a:lnRef>
          <a:fillRef idx="0">
            <a:schemeClr val="dk1"/>
          </a:fillRef>
          <a:effectRef idx="0">
            <a:schemeClr val="dk1"/>
          </a:effectRef>
          <a:fontRef idx="minor">
            <a:schemeClr val="tx1"/>
          </a:fontRef>
        </p:style>
      </p:cxnSp>
      <p:grpSp>
        <p:nvGrpSpPr>
          <p:cNvPr id="8" name="Group 79"/>
          <p:cNvGrpSpPr>
            <a:grpSpLocks/>
          </p:cNvGrpSpPr>
          <p:nvPr/>
        </p:nvGrpSpPr>
        <p:grpSpPr bwMode="auto">
          <a:xfrm>
            <a:off x="5333816" y="2743200"/>
            <a:ext cx="2438583" cy="1777579"/>
            <a:chOff x="0" y="0"/>
            <a:chExt cx="21418" cy="13411"/>
          </a:xfrm>
        </p:grpSpPr>
        <p:grpSp>
          <p:nvGrpSpPr>
            <p:cNvPr id="9" name="Group 80"/>
            <p:cNvGrpSpPr>
              <a:grpSpLocks/>
            </p:cNvGrpSpPr>
            <p:nvPr/>
          </p:nvGrpSpPr>
          <p:grpSpPr bwMode="auto">
            <a:xfrm>
              <a:off x="9982" y="0"/>
              <a:ext cx="11436" cy="13411"/>
              <a:chOff x="0" y="0"/>
              <a:chExt cx="12426" cy="14382"/>
            </a:xfrm>
          </p:grpSpPr>
          <p:sp>
            <p:nvSpPr>
              <p:cNvPr id="85" name="Rectangle 84"/>
              <p:cNvSpPr>
                <a:spLocks noChangeArrowheads="1"/>
              </p:cNvSpPr>
              <p:nvPr/>
            </p:nvSpPr>
            <p:spPr bwMode="auto">
              <a:xfrm>
                <a:off x="0" y="0"/>
                <a:ext cx="12426" cy="14382"/>
              </a:xfrm>
              <a:prstGeom prst="rect">
                <a:avLst/>
              </a:prstGeom>
              <a:solidFill>
                <a:srgbClr val="00B050"/>
              </a:solidFill>
              <a:ln w="9525">
                <a:solidFill>
                  <a:srgbClr val="000000"/>
                </a:solidFill>
                <a:miter lim="800000"/>
                <a:headEnd/>
                <a:tailEnd/>
              </a:ln>
            </p:spPr>
            <p:txBody>
              <a:bodyPr rot="0" vert="horz" wrap="square" lIns="91440" tIns="45720" rIns="91440" bIns="45720" anchor="t" anchorCtr="0" upright="1">
                <a:noAutofit/>
              </a:bodyPr>
              <a:lstStyle/>
              <a:p>
                <a:endParaRPr lang="en-US"/>
              </a:p>
            </p:txBody>
          </p:sp>
          <p:grpSp>
            <p:nvGrpSpPr>
              <p:cNvPr id="10" name="Group 85"/>
              <p:cNvGrpSpPr>
                <a:grpSpLocks/>
              </p:cNvGrpSpPr>
              <p:nvPr/>
            </p:nvGrpSpPr>
            <p:grpSpPr bwMode="auto">
              <a:xfrm>
                <a:off x="990" y="2438"/>
                <a:ext cx="10052" cy="10521"/>
                <a:chOff x="0" y="0"/>
                <a:chExt cx="10052" cy="10521"/>
              </a:xfrm>
            </p:grpSpPr>
            <p:sp>
              <p:nvSpPr>
                <p:cNvPr id="87" name="Arc 29"/>
                <p:cNvSpPr>
                  <a:spLocks/>
                </p:cNvSpPr>
                <p:nvPr/>
              </p:nvSpPr>
              <p:spPr bwMode="auto">
                <a:xfrm flipH="1">
                  <a:off x="2667" y="990"/>
                  <a:ext cx="1104" cy="4788"/>
                </a:xfrm>
                <a:custGeom>
                  <a:avLst/>
                  <a:gdLst>
                    <a:gd name="T0" fmla="*/ 0 w 21600"/>
                    <a:gd name="T1" fmla="*/ 0 h 21600"/>
                    <a:gd name="T2" fmla="*/ 5647 w 21600"/>
                    <a:gd name="T3" fmla="*/ 106132 h 21600"/>
                    <a:gd name="T4" fmla="*/ 0 w 21600"/>
                    <a:gd name="T5" fmla="*/ 106132 h 21600"/>
                    <a:gd name="T6" fmla="*/ 0 60000 65536"/>
                    <a:gd name="T7" fmla="*/ 0 60000 65536"/>
                    <a:gd name="T8" fmla="*/ 0 60000 65536"/>
                  </a:gdLst>
                  <a:ahLst/>
                  <a:cxnLst>
                    <a:cxn ang="T6">
                      <a:pos x="T0" y="T1"/>
                    </a:cxn>
                    <a:cxn ang="T7">
                      <a:pos x="T2" y="T3"/>
                    </a:cxn>
                    <a:cxn ang="T8">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lnTo>
                        <a:pt x="0" y="0"/>
                      </a:lnTo>
                      <a:close/>
                    </a:path>
                  </a:pathLst>
                </a:custGeom>
                <a:noFill/>
                <a:ln w="9525">
                  <a:solidFill>
                    <a:srgbClr val="000000"/>
                  </a:solidFill>
                  <a:round/>
                  <a:headEnd/>
                  <a:tailEnd/>
                </a:ln>
                <a:extLst>
                  <a:ext uri="{909E8E84-426E-40DD-AFC4-6F175D3DCCD1}">
                    <a14:hiddenFill xmlns:a14="http://schemas.microsoft.com/office/drawing/2010/main" xmlns="">
                      <a:solidFill>
                        <a:srgbClr val="FFFFFF"/>
                      </a:solidFill>
                    </a14:hiddenFill>
                  </a:ext>
                </a:extLst>
              </p:spPr>
              <p:txBody>
                <a:bodyPr rot="0" vert="horz" wrap="square" lIns="91440" tIns="45720" rIns="91440" bIns="45720" anchor="t" anchorCtr="0" upright="1">
                  <a:noAutofit/>
                </a:bodyPr>
                <a:lstStyle/>
                <a:p>
                  <a:endParaRPr lang="en-US"/>
                </a:p>
              </p:txBody>
            </p:sp>
            <p:cxnSp>
              <p:nvCxnSpPr>
                <p:cNvPr id="88" name="AutoShape 30"/>
                <p:cNvCxnSpPr/>
                <p:nvPr/>
              </p:nvCxnSpPr>
              <p:spPr bwMode="auto">
                <a:xfrm>
                  <a:off x="2667" y="5715"/>
                  <a:ext cx="1016" cy="3244"/>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sp>
              <p:nvSpPr>
                <p:cNvPr id="89" name="Arc 32"/>
                <p:cNvSpPr>
                  <a:spLocks/>
                </p:cNvSpPr>
                <p:nvPr/>
              </p:nvSpPr>
              <p:spPr bwMode="auto">
                <a:xfrm flipV="1">
                  <a:off x="6172" y="6705"/>
                  <a:ext cx="1708" cy="3816"/>
                </a:xfrm>
                <a:custGeom>
                  <a:avLst/>
                  <a:gdLst>
                    <a:gd name="T0" fmla="*/ 0 w 21600"/>
                    <a:gd name="T1" fmla="*/ 0 h 21600"/>
                    <a:gd name="T2" fmla="*/ 13507 w 21600"/>
                    <a:gd name="T3" fmla="*/ 67422 h 21600"/>
                    <a:gd name="T4" fmla="*/ 0 w 21600"/>
                    <a:gd name="T5" fmla="*/ 67422 h 21600"/>
                    <a:gd name="T6" fmla="*/ 0 60000 65536"/>
                    <a:gd name="T7" fmla="*/ 0 60000 65536"/>
                    <a:gd name="T8" fmla="*/ 0 60000 65536"/>
                  </a:gdLst>
                  <a:ahLst/>
                  <a:cxnLst>
                    <a:cxn ang="T6">
                      <a:pos x="T0" y="T1"/>
                    </a:cxn>
                    <a:cxn ang="T7">
                      <a:pos x="T2" y="T3"/>
                    </a:cxn>
                    <a:cxn ang="T8">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lnTo>
                        <a:pt x="0" y="0"/>
                      </a:lnTo>
                      <a:close/>
                    </a:path>
                  </a:pathLst>
                </a:custGeom>
                <a:noFill/>
                <a:ln w="9525">
                  <a:solidFill>
                    <a:srgbClr val="000000"/>
                  </a:solidFill>
                  <a:round/>
                  <a:headEnd/>
                  <a:tailEnd/>
                </a:ln>
                <a:extLst>
                  <a:ext uri="{909E8E84-426E-40DD-AFC4-6F175D3DCCD1}">
                    <a14:hiddenFill xmlns:a14="http://schemas.microsoft.com/office/drawing/2010/main" xmlns="">
                      <a:solidFill>
                        <a:srgbClr val="FFFFFF"/>
                      </a:solidFill>
                    </a14:hiddenFill>
                  </a:ext>
                </a:extLst>
              </p:spPr>
              <p:txBody>
                <a:bodyPr rot="0" vert="horz" wrap="square" lIns="91440" tIns="45720" rIns="91440" bIns="45720" anchor="t" anchorCtr="0" upright="1">
                  <a:noAutofit/>
                </a:bodyPr>
                <a:lstStyle/>
                <a:p>
                  <a:endParaRPr lang="en-US"/>
                </a:p>
              </p:txBody>
            </p:sp>
            <p:sp>
              <p:nvSpPr>
                <p:cNvPr id="90" name="Arc 34"/>
                <p:cNvSpPr>
                  <a:spLocks/>
                </p:cNvSpPr>
                <p:nvPr/>
              </p:nvSpPr>
              <p:spPr bwMode="auto">
                <a:xfrm flipH="1">
                  <a:off x="3733" y="0"/>
                  <a:ext cx="4109" cy="939"/>
                </a:xfrm>
                <a:custGeom>
                  <a:avLst/>
                  <a:gdLst>
                    <a:gd name="T0" fmla="*/ 0 w 21600"/>
                    <a:gd name="T1" fmla="*/ 0 h 21600"/>
                    <a:gd name="T2" fmla="*/ 78156 w 21600"/>
                    <a:gd name="T3" fmla="*/ 4086 h 21600"/>
                    <a:gd name="T4" fmla="*/ 0 w 21600"/>
                    <a:gd name="T5" fmla="*/ 4086 h 21600"/>
                    <a:gd name="T6" fmla="*/ 0 60000 65536"/>
                    <a:gd name="T7" fmla="*/ 0 60000 65536"/>
                    <a:gd name="T8" fmla="*/ 0 60000 65536"/>
                  </a:gdLst>
                  <a:ahLst/>
                  <a:cxnLst>
                    <a:cxn ang="T6">
                      <a:pos x="T0" y="T1"/>
                    </a:cxn>
                    <a:cxn ang="T7">
                      <a:pos x="T2" y="T3"/>
                    </a:cxn>
                    <a:cxn ang="T8">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lnTo>
                        <a:pt x="0" y="0"/>
                      </a:lnTo>
                      <a:close/>
                    </a:path>
                  </a:pathLst>
                </a:custGeom>
                <a:noFill/>
                <a:ln w="9525">
                  <a:solidFill>
                    <a:srgbClr val="000000"/>
                  </a:solidFill>
                  <a:round/>
                  <a:headEnd/>
                  <a:tailEnd/>
                </a:ln>
                <a:extLst>
                  <a:ext uri="{909E8E84-426E-40DD-AFC4-6F175D3DCCD1}">
                    <a14:hiddenFill xmlns:a14="http://schemas.microsoft.com/office/drawing/2010/main" xmlns="">
                      <a:solidFill>
                        <a:srgbClr val="FFFFFF"/>
                      </a:solidFill>
                    </a14:hiddenFill>
                  </a:ext>
                </a:extLst>
              </p:spPr>
              <p:txBody>
                <a:bodyPr rot="0" vert="horz" wrap="square" lIns="91440" tIns="45720" rIns="91440" bIns="45720" anchor="t" anchorCtr="0" upright="1">
                  <a:noAutofit/>
                </a:bodyPr>
                <a:lstStyle/>
                <a:p>
                  <a:endParaRPr lang="en-US"/>
                </a:p>
              </p:txBody>
            </p:sp>
            <p:sp>
              <p:nvSpPr>
                <p:cNvPr id="91" name="AutoShape 43"/>
                <p:cNvSpPr>
                  <a:spLocks noChangeArrowheads="1"/>
                </p:cNvSpPr>
                <p:nvPr/>
              </p:nvSpPr>
              <p:spPr bwMode="auto">
                <a:xfrm flipV="1">
                  <a:off x="457" y="1600"/>
                  <a:ext cx="451" cy="451"/>
                </a:xfrm>
                <a:prstGeom prst="flowChartConnector">
                  <a:avLst/>
                </a:prstGeom>
                <a:solidFill>
                  <a:srgbClr val="FFFF00"/>
                </a:solidFill>
                <a:ln w="9525">
                  <a:solidFill>
                    <a:srgbClr val="000000"/>
                  </a:solidFill>
                  <a:round/>
                  <a:headEnd/>
                  <a:tailEnd/>
                </a:ln>
              </p:spPr>
              <p:txBody>
                <a:bodyPr rot="0" vert="horz" wrap="square" lIns="91440" tIns="45720" rIns="91440" bIns="45720" anchor="t" anchorCtr="0" upright="1">
                  <a:noAutofit/>
                </a:bodyPr>
                <a:lstStyle/>
                <a:p>
                  <a:endParaRPr lang="en-US"/>
                </a:p>
              </p:txBody>
            </p:sp>
            <p:sp>
              <p:nvSpPr>
                <p:cNvPr id="92" name="AutoShape 44"/>
                <p:cNvSpPr>
                  <a:spLocks noChangeArrowheads="1"/>
                </p:cNvSpPr>
                <p:nvPr/>
              </p:nvSpPr>
              <p:spPr bwMode="auto">
                <a:xfrm flipV="1">
                  <a:off x="5715" y="3505"/>
                  <a:ext cx="450" cy="451"/>
                </a:xfrm>
                <a:prstGeom prst="flowChartConnector">
                  <a:avLst/>
                </a:prstGeom>
                <a:solidFill>
                  <a:srgbClr val="FFFF00"/>
                </a:solidFill>
                <a:ln w="9525">
                  <a:solidFill>
                    <a:srgbClr val="000000"/>
                  </a:solidFill>
                  <a:round/>
                  <a:headEnd/>
                  <a:tailEnd/>
                </a:ln>
              </p:spPr>
              <p:txBody>
                <a:bodyPr rot="0" vert="horz" wrap="square" lIns="91440" tIns="45720" rIns="91440" bIns="45720" anchor="t" anchorCtr="0" upright="1">
                  <a:noAutofit/>
                </a:bodyPr>
                <a:lstStyle/>
                <a:p>
                  <a:endParaRPr lang="en-US"/>
                </a:p>
              </p:txBody>
            </p:sp>
            <p:sp>
              <p:nvSpPr>
                <p:cNvPr id="93" name="AutoShape 45"/>
                <p:cNvSpPr>
                  <a:spLocks noChangeArrowheads="1"/>
                </p:cNvSpPr>
                <p:nvPr/>
              </p:nvSpPr>
              <p:spPr bwMode="auto">
                <a:xfrm flipV="1">
                  <a:off x="8305" y="3124"/>
                  <a:ext cx="451" cy="451"/>
                </a:xfrm>
                <a:prstGeom prst="flowChartConnector">
                  <a:avLst/>
                </a:prstGeom>
                <a:solidFill>
                  <a:srgbClr val="FFFF00"/>
                </a:solidFill>
                <a:ln w="9525">
                  <a:solidFill>
                    <a:srgbClr val="000000"/>
                  </a:solidFill>
                  <a:round/>
                  <a:headEnd/>
                  <a:tailEnd/>
                </a:ln>
              </p:spPr>
              <p:txBody>
                <a:bodyPr rot="0" vert="horz" wrap="square" lIns="91440" tIns="45720" rIns="91440" bIns="45720" anchor="t" anchorCtr="0" upright="1">
                  <a:noAutofit/>
                </a:bodyPr>
                <a:lstStyle/>
                <a:p>
                  <a:endParaRPr lang="en-US"/>
                </a:p>
              </p:txBody>
            </p:sp>
            <p:sp>
              <p:nvSpPr>
                <p:cNvPr id="94" name="AutoShape 46"/>
                <p:cNvSpPr>
                  <a:spLocks noChangeArrowheads="1"/>
                </p:cNvSpPr>
                <p:nvPr/>
              </p:nvSpPr>
              <p:spPr bwMode="auto">
                <a:xfrm flipV="1">
                  <a:off x="7391" y="4800"/>
                  <a:ext cx="451" cy="451"/>
                </a:xfrm>
                <a:prstGeom prst="flowChartConnector">
                  <a:avLst/>
                </a:prstGeom>
                <a:solidFill>
                  <a:srgbClr val="FFFF00"/>
                </a:solidFill>
                <a:ln w="9525">
                  <a:solidFill>
                    <a:srgbClr val="000000"/>
                  </a:solidFill>
                  <a:round/>
                  <a:headEnd/>
                  <a:tailEnd/>
                </a:ln>
              </p:spPr>
              <p:txBody>
                <a:bodyPr rot="0" vert="horz" wrap="square" lIns="91440" tIns="45720" rIns="91440" bIns="45720" anchor="t" anchorCtr="0" upright="1">
                  <a:noAutofit/>
                </a:bodyPr>
                <a:lstStyle/>
                <a:p>
                  <a:endParaRPr lang="en-US"/>
                </a:p>
              </p:txBody>
            </p:sp>
            <p:sp>
              <p:nvSpPr>
                <p:cNvPr id="95" name="AutoShape 47"/>
                <p:cNvSpPr>
                  <a:spLocks noChangeArrowheads="1"/>
                </p:cNvSpPr>
                <p:nvPr/>
              </p:nvSpPr>
              <p:spPr bwMode="auto">
                <a:xfrm flipV="1">
                  <a:off x="4191" y="6248"/>
                  <a:ext cx="450" cy="451"/>
                </a:xfrm>
                <a:prstGeom prst="flowChartConnector">
                  <a:avLst/>
                </a:prstGeom>
                <a:solidFill>
                  <a:srgbClr val="FFFF00"/>
                </a:solidFill>
                <a:ln w="9525">
                  <a:solidFill>
                    <a:srgbClr val="000000"/>
                  </a:solidFill>
                  <a:round/>
                  <a:headEnd/>
                  <a:tailEnd/>
                </a:ln>
              </p:spPr>
              <p:txBody>
                <a:bodyPr rot="0" vert="horz" wrap="square" lIns="91440" tIns="45720" rIns="91440" bIns="45720" anchor="t" anchorCtr="0" upright="1">
                  <a:noAutofit/>
                </a:bodyPr>
                <a:lstStyle/>
                <a:p>
                  <a:endParaRPr lang="en-US"/>
                </a:p>
              </p:txBody>
            </p:sp>
            <p:sp>
              <p:nvSpPr>
                <p:cNvPr id="96" name="AutoShape 48"/>
                <p:cNvSpPr>
                  <a:spLocks noChangeArrowheads="1"/>
                </p:cNvSpPr>
                <p:nvPr/>
              </p:nvSpPr>
              <p:spPr bwMode="auto">
                <a:xfrm flipV="1">
                  <a:off x="0" y="10058"/>
                  <a:ext cx="450" cy="451"/>
                </a:xfrm>
                <a:prstGeom prst="flowChartConnector">
                  <a:avLst/>
                </a:prstGeom>
                <a:solidFill>
                  <a:srgbClr val="FFFF00"/>
                </a:solidFill>
                <a:ln w="9525">
                  <a:solidFill>
                    <a:srgbClr val="000000"/>
                  </a:solidFill>
                  <a:round/>
                  <a:headEnd/>
                  <a:tailEnd/>
                </a:ln>
              </p:spPr>
              <p:txBody>
                <a:bodyPr rot="0" vert="horz" wrap="square" lIns="91440" tIns="45720" rIns="91440" bIns="45720" anchor="t" anchorCtr="0" upright="1">
                  <a:noAutofit/>
                </a:bodyPr>
                <a:lstStyle/>
                <a:p>
                  <a:endParaRPr lang="en-US"/>
                </a:p>
              </p:txBody>
            </p:sp>
            <p:sp>
              <p:nvSpPr>
                <p:cNvPr id="97" name="AutoShape 49"/>
                <p:cNvSpPr>
                  <a:spLocks noChangeArrowheads="1"/>
                </p:cNvSpPr>
                <p:nvPr/>
              </p:nvSpPr>
              <p:spPr bwMode="auto">
                <a:xfrm flipV="1">
                  <a:off x="9601" y="9220"/>
                  <a:ext cx="451" cy="451"/>
                </a:xfrm>
                <a:prstGeom prst="flowChartConnector">
                  <a:avLst/>
                </a:prstGeom>
                <a:solidFill>
                  <a:srgbClr val="FFFF00"/>
                </a:solidFill>
                <a:ln w="9525">
                  <a:solidFill>
                    <a:srgbClr val="000000"/>
                  </a:solidFill>
                  <a:round/>
                  <a:headEnd/>
                  <a:tailEnd/>
                </a:ln>
              </p:spPr>
              <p:txBody>
                <a:bodyPr rot="0" vert="horz" wrap="square" lIns="91440" tIns="45720" rIns="91440" bIns="45720" anchor="t" anchorCtr="0" upright="1">
                  <a:noAutofit/>
                </a:bodyPr>
                <a:lstStyle/>
                <a:p>
                  <a:endParaRPr lang="en-US"/>
                </a:p>
              </p:txBody>
            </p:sp>
            <p:sp>
              <p:nvSpPr>
                <p:cNvPr id="98" name="AutoShape 50"/>
                <p:cNvSpPr>
                  <a:spLocks noChangeArrowheads="1"/>
                </p:cNvSpPr>
                <p:nvPr/>
              </p:nvSpPr>
              <p:spPr bwMode="auto">
                <a:xfrm flipV="1">
                  <a:off x="4191" y="2057"/>
                  <a:ext cx="450" cy="451"/>
                </a:xfrm>
                <a:prstGeom prst="flowChartConnector">
                  <a:avLst/>
                </a:prstGeom>
                <a:solidFill>
                  <a:srgbClr val="FFFF00"/>
                </a:solidFill>
                <a:ln w="9525">
                  <a:solidFill>
                    <a:srgbClr val="000000"/>
                  </a:solidFill>
                  <a:round/>
                  <a:headEnd/>
                  <a:tailEnd/>
                </a:ln>
              </p:spPr>
              <p:txBody>
                <a:bodyPr rot="0" vert="horz" wrap="square" lIns="91440" tIns="45720" rIns="91440" bIns="45720" anchor="t" anchorCtr="0" upright="1">
                  <a:noAutofit/>
                </a:bodyPr>
                <a:lstStyle/>
                <a:p>
                  <a:endParaRPr lang="en-US"/>
                </a:p>
              </p:txBody>
            </p:sp>
            <p:sp>
              <p:nvSpPr>
                <p:cNvPr id="99" name="Arc 31"/>
                <p:cNvSpPr>
                  <a:spLocks/>
                </p:cNvSpPr>
                <p:nvPr/>
              </p:nvSpPr>
              <p:spPr bwMode="auto">
                <a:xfrm>
                  <a:off x="3733" y="8991"/>
                  <a:ext cx="2401" cy="1511"/>
                </a:xfrm>
                <a:custGeom>
                  <a:avLst/>
                  <a:gdLst>
                    <a:gd name="T0" fmla="*/ 0 w 21600"/>
                    <a:gd name="T1" fmla="*/ 0 h 21600"/>
                    <a:gd name="T2" fmla="*/ 26681 w 21600"/>
                    <a:gd name="T3" fmla="*/ 10572 h 21600"/>
                    <a:gd name="T4" fmla="*/ 0 w 21600"/>
                    <a:gd name="T5" fmla="*/ 10572 h 21600"/>
                    <a:gd name="T6" fmla="*/ 0 60000 65536"/>
                    <a:gd name="T7" fmla="*/ 0 60000 65536"/>
                    <a:gd name="T8" fmla="*/ 0 60000 65536"/>
                  </a:gdLst>
                  <a:ahLst/>
                  <a:cxnLst>
                    <a:cxn ang="T6">
                      <a:pos x="T0" y="T1"/>
                    </a:cxn>
                    <a:cxn ang="T7">
                      <a:pos x="T2" y="T3"/>
                    </a:cxn>
                    <a:cxn ang="T8">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lnTo>
                        <a:pt x="0" y="0"/>
                      </a:lnTo>
                      <a:close/>
                    </a:path>
                  </a:pathLst>
                </a:custGeom>
                <a:noFill/>
                <a:ln w="9525">
                  <a:solidFill>
                    <a:srgbClr val="000000"/>
                  </a:solidFill>
                  <a:round/>
                  <a:headEnd/>
                  <a:tailEnd/>
                </a:ln>
                <a:extLst>
                  <a:ext uri="{909E8E84-426E-40DD-AFC4-6F175D3DCCD1}">
                    <a14:hiddenFill xmlns:a14="http://schemas.microsoft.com/office/drawing/2010/main" xmlns="">
                      <a:solidFill>
                        <a:srgbClr val="FFFFFF"/>
                      </a:solidFill>
                    </a14:hiddenFill>
                  </a:ext>
                </a:extLst>
              </p:spPr>
              <p:txBody>
                <a:bodyPr rot="0" vert="horz" wrap="square" lIns="91440" tIns="45720" rIns="91440" bIns="45720" anchor="t" anchorCtr="0" upright="1">
                  <a:noAutofit/>
                </a:bodyPr>
                <a:lstStyle/>
                <a:p>
                  <a:endParaRPr lang="en-US"/>
                </a:p>
              </p:txBody>
            </p:sp>
          </p:grpSp>
        </p:grpSp>
        <p:cxnSp>
          <p:nvCxnSpPr>
            <p:cNvPr id="82" name="AutoShape 33"/>
            <p:cNvCxnSpPr/>
            <p:nvPr/>
          </p:nvCxnSpPr>
          <p:spPr bwMode="auto">
            <a:xfrm flipV="1">
              <a:off x="18135" y="2209"/>
              <a:ext cx="0" cy="6668"/>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83" name="Straight Arrow Connector 82"/>
            <p:cNvCxnSpPr>
              <a:cxnSpLocks noChangeShapeType="1"/>
            </p:cNvCxnSpPr>
            <p:nvPr/>
          </p:nvCxnSpPr>
          <p:spPr bwMode="auto">
            <a:xfrm>
              <a:off x="0" y="8001"/>
              <a:ext cx="8686" cy="0"/>
            </a:xfrm>
            <a:prstGeom prst="straightConnector1">
              <a:avLst/>
            </a:prstGeom>
            <a:noFill/>
            <a:ln w="9525">
              <a:solidFill>
                <a:schemeClr val="tx1">
                  <a:lumMod val="100000"/>
                  <a:lumOff val="0"/>
                </a:schemeClr>
              </a:solidFill>
              <a:round/>
              <a:headEnd/>
              <a:tailEnd type="triangle" w="med" len="med"/>
            </a:ln>
            <a:extLst>
              <a:ext uri="{909E8E84-426E-40DD-AFC4-6F175D3DCCD1}">
                <a14:hiddenFill xmlns:a14="http://schemas.microsoft.com/office/drawing/2010/main" xmlns="">
                  <a:noFill/>
                </a14:hiddenFill>
              </a:ext>
            </a:extLst>
          </p:spPr>
        </p:cxnSp>
        <p:cxnSp>
          <p:nvCxnSpPr>
            <p:cNvPr id="84" name="Straight Arrow Connector 83"/>
            <p:cNvCxnSpPr>
              <a:cxnSpLocks noChangeShapeType="1"/>
            </p:cNvCxnSpPr>
            <p:nvPr/>
          </p:nvCxnSpPr>
          <p:spPr bwMode="auto">
            <a:xfrm flipH="1">
              <a:off x="0" y="5562"/>
              <a:ext cx="7848" cy="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grpSp>
      <p:graphicFrame>
        <p:nvGraphicFramePr>
          <p:cNvPr id="100" name="Table 99"/>
          <p:cNvGraphicFramePr>
            <a:graphicFrameLocks noGrp="1"/>
          </p:cNvGraphicFramePr>
          <p:nvPr>
            <p:extLst>
              <p:ext uri="{D42A27DB-BD31-4B8C-83A1-F6EECF244321}">
                <p14:modId xmlns:p14="http://schemas.microsoft.com/office/powerpoint/2010/main" xmlns="" val="405348731"/>
              </p:ext>
            </p:extLst>
          </p:nvPr>
        </p:nvGraphicFramePr>
        <p:xfrm>
          <a:off x="5694618" y="4744303"/>
          <a:ext cx="2971800" cy="640497"/>
        </p:xfrm>
        <a:graphic>
          <a:graphicData uri="http://schemas.openxmlformats.org/drawingml/2006/table">
            <a:tbl>
              <a:tblPr/>
              <a:tblGrid>
                <a:gridCol w="2971800"/>
              </a:tblGrid>
              <a:tr h="640497">
                <a:tc>
                  <a:txBody>
                    <a:bodyPr/>
                    <a:lstStyle/>
                    <a:p>
                      <a:pPr marL="0" marR="0" algn="ctr">
                        <a:lnSpc>
                          <a:spcPct val="115000"/>
                        </a:lnSpc>
                        <a:spcBef>
                          <a:spcPts val="0"/>
                        </a:spcBef>
                        <a:spcAft>
                          <a:spcPts val="0"/>
                        </a:spcAft>
                      </a:pPr>
                      <a:r>
                        <a:rPr lang="en-US" sz="900" dirty="0" smtClean="0">
                          <a:latin typeface="Arial"/>
                          <a:ea typeface="Calibri"/>
                          <a:cs typeface="Times New Roman"/>
                        </a:rPr>
                        <a:t> </a:t>
                      </a:r>
                      <a:endParaRPr lang="en-US" sz="1100" dirty="0">
                        <a:latin typeface="Calibri"/>
                        <a:ea typeface="Calibri"/>
                        <a:cs typeface="Times New Roman"/>
                      </a:endParaRPr>
                    </a:p>
                    <a:p>
                      <a:pPr marL="0" marR="0" algn="ctr">
                        <a:lnSpc>
                          <a:spcPct val="115000"/>
                        </a:lnSpc>
                        <a:spcBef>
                          <a:spcPts val="0"/>
                        </a:spcBef>
                        <a:spcAft>
                          <a:spcPts val="0"/>
                        </a:spcAft>
                      </a:pPr>
                      <a:r>
                        <a:rPr lang="en-US" sz="900" b="1" dirty="0" smtClean="0">
                          <a:latin typeface="Arial"/>
                          <a:ea typeface="Calibri"/>
                          <a:cs typeface="Times New Roman"/>
                        </a:rPr>
                        <a:t>Tasseled</a:t>
                      </a:r>
                      <a:r>
                        <a:rPr lang="en-US" sz="900" b="1" baseline="0" dirty="0" smtClean="0">
                          <a:latin typeface="Arial"/>
                          <a:ea typeface="Calibri"/>
                          <a:cs typeface="Times New Roman"/>
                        </a:rPr>
                        <a:t> cap difference</a:t>
                      </a:r>
                      <a:r>
                        <a:rPr lang="en-US" sz="900" b="1" dirty="0" smtClean="0">
                          <a:latin typeface="Arial"/>
                          <a:ea typeface="Calibri"/>
                          <a:cs typeface="Times New Roman"/>
                        </a:rPr>
                        <a:t>                                    </a:t>
                      </a:r>
                    </a:p>
                    <a:p>
                      <a:pPr marL="0" marR="0" algn="ctr">
                        <a:lnSpc>
                          <a:spcPct val="115000"/>
                        </a:lnSpc>
                        <a:spcBef>
                          <a:spcPts val="0"/>
                        </a:spcBef>
                        <a:spcAft>
                          <a:spcPts val="0"/>
                        </a:spcAft>
                      </a:pPr>
                      <a:r>
                        <a:rPr lang="en-US" sz="900" dirty="0" smtClean="0">
                          <a:latin typeface="Arial"/>
                          <a:ea typeface="Calibri"/>
                          <a:cs typeface="Times New Roman"/>
                        </a:rPr>
                        <a:t>Accuracy Assessment</a:t>
                      </a:r>
                      <a:endParaRPr lang="en-US" sz="1100" dirty="0">
                        <a:latin typeface="Calibri"/>
                        <a:ea typeface="Calibri"/>
                        <a:cs typeface="Times New Roman"/>
                      </a:endParaRPr>
                    </a:p>
                  </a:txBody>
                  <a:tcPr marL="68430" marR="68430" marT="0" marB="0">
                    <a:lnL>
                      <a:noFill/>
                    </a:lnL>
                    <a:lnR>
                      <a:noFill/>
                    </a:lnR>
                    <a:lnT>
                      <a:noFill/>
                    </a:lnT>
                    <a:lnB>
                      <a:noFill/>
                    </a:lnB>
                  </a:tcPr>
                </a:tc>
              </a:tr>
            </a:tbl>
          </a:graphicData>
        </a:graphic>
      </p:graphicFrame>
    </p:spTree>
    <p:extLst>
      <p:ext uri="{BB962C8B-B14F-4D97-AF65-F5344CB8AC3E}">
        <p14:creationId xmlns:p14="http://schemas.microsoft.com/office/powerpoint/2010/main" xmlns="" val="39592281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4638"/>
            <a:ext cx="2895600" cy="792162"/>
          </a:xfrm>
        </p:spPr>
        <p:txBody>
          <a:bodyPr/>
          <a:lstStyle/>
          <a:p>
            <a:r>
              <a:rPr lang="en-US" b="1" dirty="0" smtClean="0">
                <a:latin typeface="Arial Narrow" pitchFamily="34" charset="0"/>
                <a:ea typeface="Batang" pitchFamily="18" charset="-127"/>
                <a:cs typeface="Arial" pitchFamily="34" charset="0"/>
              </a:rPr>
              <a:t>Overview</a:t>
            </a:r>
            <a:endParaRPr lang="en-US" b="1" dirty="0">
              <a:latin typeface="Arial Narrow" pitchFamily="34" charset="0"/>
              <a:ea typeface="Batang" pitchFamily="18" charset="-127"/>
              <a:cs typeface="Arial" pitchFamily="34" charset="0"/>
            </a:endParaRPr>
          </a:p>
        </p:txBody>
      </p:sp>
      <p:sp>
        <p:nvSpPr>
          <p:cNvPr id="3" name="Content Placeholder 2"/>
          <p:cNvSpPr>
            <a:spLocks noGrp="1"/>
          </p:cNvSpPr>
          <p:nvPr>
            <p:ph idx="1"/>
          </p:nvPr>
        </p:nvSpPr>
        <p:spPr>
          <a:xfrm>
            <a:off x="381000" y="1524000"/>
            <a:ext cx="4953000" cy="4525963"/>
          </a:xfrm>
        </p:spPr>
        <p:txBody>
          <a:bodyPr>
            <a:normAutofit lnSpcReduction="10000"/>
          </a:bodyPr>
          <a:lstStyle/>
          <a:p>
            <a:pPr marL="476250" indent="-476250">
              <a:lnSpc>
                <a:spcPct val="90000"/>
              </a:lnSpc>
              <a:buFontTx/>
              <a:buAutoNum type="arabicParenR"/>
            </a:pPr>
            <a:r>
              <a:rPr lang="en-CA" sz="2600" dirty="0" smtClean="0">
                <a:latin typeface="Arial" pitchFamily="34" charset="0"/>
                <a:cs typeface="Arial" pitchFamily="34" charset="0"/>
              </a:rPr>
              <a:t>Problem statement</a:t>
            </a:r>
          </a:p>
          <a:p>
            <a:pPr marL="476250" indent="-476250">
              <a:lnSpc>
                <a:spcPct val="90000"/>
              </a:lnSpc>
              <a:buFontTx/>
              <a:buAutoNum type="arabicParenR"/>
            </a:pPr>
            <a:r>
              <a:rPr lang="en-CA" sz="2600" dirty="0" smtClean="0">
                <a:latin typeface="Arial" pitchFamily="34" charset="0"/>
                <a:cs typeface="Arial" pitchFamily="34" charset="0"/>
              </a:rPr>
              <a:t>Area of study</a:t>
            </a:r>
          </a:p>
          <a:p>
            <a:pPr marL="476250" indent="-476250">
              <a:lnSpc>
                <a:spcPct val="90000"/>
              </a:lnSpc>
              <a:buFontTx/>
              <a:buAutoNum type="arabicParenR"/>
            </a:pPr>
            <a:r>
              <a:rPr lang="en-CA" sz="2600" dirty="0" smtClean="0">
                <a:latin typeface="Arial" pitchFamily="34" charset="0"/>
                <a:cs typeface="Arial" pitchFamily="34" charset="0"/>
              </a:rPr>
              <a:t>Literature review</a:t>
            </a:r>
          </a:p>
          <a:p>
            <a:pPr marL="476250" indent="-476250">
              <a:lnSpc>
                <a:spcPct val="90000"/>
              </a:lnSpc>
              <a:buFontTx/>
              <a:buAutoNum type="arabicParenR"/>
            </a:pPr>
            <a:r>
              <a:rPr lang="en-CA" sz="2600" dirty="0" smtClean="0">
                <a:latin typeface="Arial" pitchFamily="34" charset="0"/>
                <a:cs typeface="Arial" pitchFamily="34" charset="0"/>
              </a:rPr>
              <a:t>Hypothesis</a:t>
            </a:r>
          </a:p>
          <a:p>
            <a:pPr marL="476250" indent="-476250">
              <a:lnSpc>
                <a:spcPct val="90000"/>
              </a:lnSpc>
              <a:buFontTx/>
              <a:buAutoNum type="arabicParenR"/>
            </a:pPr>
            <a:r>
              <a:rPr lang="en-CA" sz="2600" dirty="0" smtClean="0">
                <a:latin typeface="Arial" pitchFamily="34" charset="0"/>
                <a:cs typeface="Arial" pitchFamily="34" charset="0"/>
              </a:rPr>
              <a:t>Methodology</a:t>
            </a:r>
          </a:p>
          <a:p>
            <a:pPr marL="1276350" lvl="2" indent="-476250">
              <a:lnSpc>
                <a:spcPct val="90000"/>
              </a:lnSpc>
              <a:buFontTx/>
              <a:buAutoNum type="arabicParenR"/>
            </a:pPr>
            <a:r>
              <a:rPr lang="en-CA" sz="2100" dirty="0" smtClean="0">
                <a:latin typeface="Arial" pitchFamily="34" charset="0"/>
                <a:cs typeface="Arial" pitchFamily="34" charset="0"/>
              </a:rPr>
              <a:t>Cross correlation analysis</a:t>
            </a:r>
          </a:p>
          <a:p>
            <a:pPr marL="1276350" lvl="2" indent="-476250">
              <a:lnSpc>
                <a:spcPct val="90000"/>
              </a:lnSpc>
              <a:buFontTx/>
              <a:buAutoNum type="arabicParenR"/>
            </a:pPr>
            <a:r>
              <a:rPr lang="en-CA" sz="2100" dirty="0" smtClean="0">
                <a:latin typeface="Arial" pitchFamily="34" charset="0"/>
                <a:cs typeface="Arial" pitchFamily="34" charset="0"/>
              </a:rPr>
              <a:t>Image subtraction</a:t>
            </a:r>
          </a:p>
          <a:p>
            <a:pPr marL="476250" indent="-476250">
              <a:lnSpc>
                <a:spcPct val="90000"/>
              </a:lnSpc>
              <a:buFontTx/>
              <a:buAutoNum type="arabicParenR"/>
            </a:pPr>
            <a:r>
              <a:rPr lang="en-CA" sz="2600" dirty="0" smtClean="0">
                <a:latin typeface="Arial" pitchFamily="34" charset="0"/>
                <a:cs typeface="Arial" pitchFamily="34" charset="0"/>
              </a:rPr>
              <a:t>Results</a:t>
            </a:r>
          </a:p>
          <a:p>
            <a:pPr marL="476250" indent="-476250">
              <a:lnSpc>
                <a:spcPct val="90000"/>
              </a:lnSpc>
              <a:buFontTx/>
              <a:buAutoNum type="arabicParenR"/>
            </a:pPr>
            <a:r>
              <a:rPr lang="en-CA" sz="2600" dirty="0" smtClean="0">
                <a:latin typeface="Arial" pitchFamily="34" charset="0"/>
                <a:cs typeface="Arial" pitchFamily="34" charset="0"/>
              </a:rPr>
              <a:t>Discussion</a:t>
            </a:r>
          </a:p>
          <a:p>
            <a:pPr marL="476250" indent="-476250">
              <a:lnSpc>
                <a:spcPct val="90000"/>
              </a:lnSpc>
              <a:buFontTx/>
              <a:buAutoNum type="arabicParenR"/>
            </a:pPr>
            <a:r>
              <a:rPr lang="en-CA" sz="2600" dirty="0" smtClean="0">
                <a:latin typeface="Arial" pitchFamily="34" charset="0"/>
                <a:cs typeface="Arial" pitchFamily="34" charset="0"/>
              </a:rPr>
              <a:t>Implications</a:t>
            </a:r>
          </a:p>
          <a:p>
            <a:pPr marL="476250" indent="-476250">
              <a:lnSpc>
                <a:spcPct val="90000"/>
              </a:lnSpc>
              <a:buFontTx/>
              <a:buAutoNum type="arabicParenR"/>
            </a:pPr>
            <a:r>
              <a:rPr lang="en-CA" sz="2600" dirty="0" smtClean="0">
                <a:latin typeface="Arial" pitchFamily="34" charset="0"/>
                <a:cs typeface="Arial" pitchFamily="34" charset="0"/>
              </a:rPr>
              <a:t>Recommendations</a:t>
            </a:r>
          </a:p>
          <a:p>
            <a:pPr marL="0" indent="0">
              <a:lnSpc>
                <a:spcPct val="90000"/>
              </a:lnSpc>
              <a:buNone/>
            </a:pPr>
            <a:endParaRPr lang="en-CA" dirty="0" smtClean="0">
              <a:latin typeface="Arial" pitchFamily="34" charset="0"/>
              <a:cs typeface="Arial" pitchFamily="34" charset="0"/>
            </a:endParaRPr>
          </a:p>
          <a:p>
            <a:endParaRPr lang="en-US" dirty="0"/>
          </a:p>
        </p:txBody>
      </p:sp>
      <p:cxnSp>
        <p:nvCxnSpPr>
          <p:cNvPr id="7" name="Straight Connector 6"/>
          <p:cNvCxnSpPr/>
          <p:nvPr/>
        </p:nvCxnSpPr>
        <p:spPr>
          <a:xfrm>
            <a:off x="914400" y="1066800"/>
            <a:ext cx="2743200" cy="0"/>
          </a:xfrm>
          <a:prstGeom prst="line">
            <a:avLst/>
          </a:prstGeom>
          <a:ln/>
        </p:spPr>
        <p:style>
          <a:lnRef idx="1">
            <a:schemeClr val="dk1"/>
          </a:lnRef>
          <a:fillRef idx="0">
            <a:schemeClr val="dk1"/>
          </a:fillRef>
          <a:effectRef idx="0">
            <a:schemeClr val="dk1"/>
          </a:effectRef>
          <a:fontRef idx="minor">
            <a:schemeClr val="tx1"/>
          </a:fontRef>
        </p:style>
      </p:cxnSp>
      <p:pic>
        <p:nvPicPr>
          <p:cNvPr id="1028" name="Picture 4" descr="C:\Users\Karla\Pictures\Yosemite Misc\to upload\100_2176.jpg"/>
          <p:cNvPicPr>
            <a:picLocks noChangeAspect="1" noChangeArrowheads="1"/>
          </p:cNvPicPr>
          <p:nvPr/>
        </p:nvPicPr>
        <p:blipFill>
          <a:blip r:embed="rId3" cstate="print"/>
          <a:srcRect/>
          <a:stretch>
            <a:fillRect/>
          </a:stretch>
        </p:blipFill>
        <p:spPr bwMode="auto">
          <a:xfrm>
            <a:off x="5181600" y="1244600"/>
            <a:ext cx="3348718" cy="4465638"/>
          </a:xfrm>
          <a:prstGeom prst="rect">
            <a:avLst/>
          </a:prstGeom>
          <a:noFill/>
          <a:ln>
            <a:solidFill>
              <a:schemeClr val="tx1"/>
            </a:solidFill>
          </a:ln>
        </p:spPr>
      </p:pic>
    </p:spTree>
    <p:extLst>
      <p:ext uri="{BB962C8B-B14F-4D97-AF65-F5344CB8AC3E}">
        <p14:creationId xmlns:p14="http://schemas.microsoft.com/office/powerpoint/2010/main" xmlns="" val="176543226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90000000000\Desktop\Yosemite\111612\CCA Map.jpg"/>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057400" y="228600"/>
            <a:ext cx="4910328" cy="6400800"/>
          </a:xfrm>
          <a:prstGeom prst="rect">
            <a:avLst/>
          </a:prstGeom>
          <a:noFill/>
          <a:ln>
            <a:noFill/>
          </a:ln>
        </p:spPr>
      </p:pic>
    </p:spTree>
    <p:extLst>
      <p:ext uri="{BB962C8B-B14F-4D97-AF65-F5344CB8AC3E}">
        <p14:creationId xmlns:p14="http://schemas.microsoft.com/office/powerpoint/2010/main" xmlns="" val="14564907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90000000000\Desktop\Yosemite\111612\tDiff Map.jpg"/>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209800" y="228600"/>
            <a:ext cx="4910328" cy="6400800"/>
          </a:xfrm>
          <a:prstGeom prst="rect">
            <a:avLst/>
          </a:prstGeom>
          <a:noFill/>
          <a:ln>
            <a:noFill/>
          </a:ln>
        </p:spPr>
      </p:pic>
    </p:spTree>
    <p:extLst>
      <p:ext uri="{BB962C8B-B14F-4D97-AF65-F5344CB8AC3E}">
        <p14:creationId xmlns:p14="http://schemas.microsoft.com/office/powerpoint/2010/main" xmlns="" val="42866881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90000000000\Desktop\Yosemite\111612\USFS Map.jpg"/>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133600" y="228600"/>
            <a:ext cx="4912648" cy="6400800"/>
          </a:xfrm>
          <a:prstGeom prst="rect">
            <a:avLst/>
          </a:prstGeom>
          <a:noFill/>
          <a:ln>
            <a:noFill/>
          </a:ln>
        </p:spPr>
      </p:pic>
    </p:spTree>
    <p:extLst>
      <p:ext uri="{BB962C8B-B14F-4D97-AF65-F5344CB8AC3E}">
        <p14:creationId xmlns:p14="http://schemas.microsoft.com/office/powerpoint/2010/main" xmlns="" val="17958970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xmlns="" val="2110337065"/>
              </p:ext>
            </p:extLst>
          </p:nvPr>
        </p:nvGraphicFramePr>
        <p:xfrm>
          <a:off x="1524000" y="2133600"/>
          <a:ext cx="6096000" cy="2966720"/>
        </p:xfrm>
        <a:graphic>
          <a:graphicData uri="http://schemas.openxmlformats.org/drawingml/2006/table">
            <a:tbl>
              <a:tblPr firstRow="1" bandRow="1">
                <a:tableStyleId>{5C22544A-7EE6-4342-B048-85BDC9FD1C3A}</a:tableStyleId>
              </a:tblPr>
              <a:tblGrid>
                <a:gridCol w="1524000"/>
                <a:gridCol w="1524000"/>
                <a:gridCol w="1524000"/>
                <a:gridCol w="1524000"/>
              </a:tblGrid>
              <a:tr h="370840">
                <a:tc>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gridSpan="3">
                  <a:txBody>
                    <a:bodyPr/>
                    <a:lstStyle/>
                    <a:p>
                      <a:pPr algn="ctr"/>
                      <a:r>
                        <a:rPr lang="en-US" b="1" dirty="0" smtClean="0">
                          <a:solidFill>
                            <a:schemeClr val="tx1"/>
                          </a:solidFill>
                          <a:latin typeface="Arial" pitchFamily="34" charset="0"/>
                          <a:cs typeface="Arial" pitchFamily="34" charset="0"/>
                        </a:rPr>
                        <a:t>Observed</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hMerge="1">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Predicted</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ctr"/>
                      <a:r>
                        <a:rPr lang="en-US" b="1" dirty="0" smtClean="0">
                          <a:solidFill>
                            <a:schemeClr val="tx1"/>
                          </a:solidFill>
                          <a:latin typeface="Arial" pitchFamily="34" charset="0"/>
                          <a:cs typeface="Arial" pitchFamily="34" charset="0"/>
                        </a:rPr>
                        <a:t>1</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ctr"/>
                      <a:r>
                        <a:rPr lang="en-US" b="1" dirty="0" smtClean="0">
                          <a:solidFill>
                            <a:schemeClr val="tx1"/>
                          </a:solidFill>
                          <a:latin typeface="Arial" pitchFamily="34" charset="0"/>
                          <a:cs typeface="Arial" pitchFamily="34" charset="0"/>
                        </a:rPr>
                        <a:t>2</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ctr"/>
                      <a:r>
                        <a:rPr lang="en-US" b="1" dirty="0" smtClean="0">
                          <a:solidFill>
                            <a:schemeClr val="tx1"/>
                          </a:solidFill>
                          <a:latin typeface="Arial" pitchFamily="34" charset="0"/>
                          <a:cs typeface="Arial" pitchFamily="34" charset="0"/>
                        </a:rPr>
                        <a:t>sum</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5C449"/>
                    </a:solidFill>
                  </a:tcPr>
                </a:tc>
              </a:tr>
              <a:tr h="370840">
                <a:tc>
                  <a:txBody>
                    <a:bodyPr/>
                    <a:lstStyle/>
                    <a:p>
                      <a:pPr algn="ctr"/>
                      <a:r>
                        <a:rPr lang="en-US" b="1" dirty="0" smtClean="0">
                          <a:solidFill>
                            <a:schemeClr val="tx1"/>
                          </a:solidFill>
                          <a:latin typeface="Arial" pitchFamily="34" charset="0"/>
                          <a:cs typeface="Arial" pitchFamily="34" charset="0"/>
                        </a:rPr>
                        <a:t>1</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57</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13</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70</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2</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6</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14</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20</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sum</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63</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27</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90</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gridSpan="2">
                  <a:txBody>
                    <a:bodyPr/>
                    <a:lstStyle/>
                    <a:p>
                      <a:pPr algn="r"/>
                      <a:r>
                        <a:rPr lang="en-US" b="1" dirty="0" smtClean="0">
                          <a:solidFill>
                            <a:schemeClr val="tx1"/>
                          </a:solidFill>
                          <a:latin typeface="Arial" pitchFamily="34" charset="0"/>
                          <a:cs typeface="Arial" pitchFamily="34" charset="0"/>
                        </a:rPr>
                        <a:t>Damage Accuracy</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hMerge="1">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dirty="0" smtClean="0">
                          <a:solidFill>
                            <a:schemeClr val="tx1"/>
                          </a:solidFill>
                          <a:latin typeface="Arial" pitchFamily="34" charset="0"/>
                          <a:cs typeface="Arial" pitchFamily="34" charset="0"/>
                        </a:rPr>
                        <a:t>0.519</a:t>
                      </a: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r>
              <a:tr h="370840">
                <a:tc>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r>
                        <a:rPr lang="en-US" b="1" dirty="0" smtClean="0">
                          <a:solidFill>
                            <a:schemeClr val="tx1"/>
                          </a:solidFill>
                          <a:latin typeface="Arial" pitchFamily="34" charset="0"/>
                          <a:cs typeface="Arial" pitchFamily="34" charset="0"/>
                        </a:rPr>
                        <a:t>P(a)</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0.789</a:t>
                      </a: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r>
              <a:tr h="370840">
                <a:tc>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r>
                        <a:rPr lang="en-US" b="1" dirty="0" smtClean="0">
                          <a:solidFill>
                            <a:schemeClr val="tx1"/>
                          </a:solidFill>
                          <a:latin typeface="Arial" pitchFamily="34" charset="0"/>
                          <a:cs typeface="Arial" pitchFamily="34" charset="0"/>
                        </a:rPr>
                        <a:t>K</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0.556</a:t>
                      </a: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r>
            </a:tbl>
          </a:graphicData>
        </a:graphic>
      </p:graphicFrame>
      <p:sp>
        <p:nvSpPr>
          <p:cNvPr id="4" name="Title 1"/>
          <p:cNvSpPr txBox="1">
            <a:spLocks/>
          </p:cNvSpPr>
          <p:nvPr/>
        </p:nvSpPr>
        <p:spPr>
          <a:xfrm>
            <a:off x="457200" y="282576"/>
            <a:ext cx="8229600" cy="1143000"/>
          </a:xfrm>
          <a:prstGeom prst="rect">
            <a:avLst/>
          </a:prstGeom>
        </p:spPr>
        <p:txBody>
          <a:bodyPr>
            <a:normAutofit fontScale="92500" lnSpcReduction="100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a:noFill/>
                </a:ln>
                <a:solidFill>
                  <a:schemeClr val="tx1"/>
                </a:solidFill>
                <a:effectLst/>
                <a:uLnTx/>
                <a:uFillTx/>
                <a:latin typeface="Arial Narrow" pitchFamily="34" charset="0"/>
                <a:ea typeface="+mj-ea"/>
                <a:cs typeface="+mj-cs"/>
              </a:rPr>
              <a:t>Accuracy Assessment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500" b="0" i="0" u="none" strike="noStrike" kern="1200" cap="none" spc="0" normalizeH="0" baseline="0" noProof="0" dirty="0" smtClean="0">
                <a:ln>
                  <a:noFill/>
                </a:ln>
                <a:solidFill>
                  <a:schemeClr val="accent6">
                    <a:lumMod val="75000"/>
                  </a:schemeClr>
                </a:solidFill>
                <a:effectLst/>
                <a:uLnTx/>
                <a:uFillTx/>
                <a:latin typeface="Arial Narrow" pitchFamily="34" charset="0"/>
                <a:ea typeface="+mj-ea"/>
                <a:cs typeface="+mj-cs"/>
              </a:rPr>
              <a:t>Cross correlation analysis</a:t>
            </a:r>
            <a:endParaRPr kumimoji="0" lang="en-US" sz="3500" b="0" i="0" u="none" strike="noStrike" kern="1200" cap="none" spc="0" normalizeH="0" baseline="0" noProof="0" dirty="0">
              <a:ln>
                <a:noFill/>
              </a:ln>
              <a:solidFill>
                <a:schemeClr val="accent6">
                  <a:lumMod val="75000"/>
                </a:schemeClr>
              </a:solidFill>
              <a:effectLst/>
              <a:uLnTx/>
              <a:uFillTx/>
              <a:latin typeface="Arial Narrow" pitchFamily="34" charset="0"/>
              <a:ea typeface="+mj-ea"/>
              <a:cs typeface="+mj-cs"/>
            </a:endParaRPr>
          </a:p>
        </p:txBody>
      </p:sp>
      <p:cxnSp>
        <p:nvCxnSpPr>
          <p:cNvPr id="5" name="Straight Connector 4"/>
          <p:cNvCxnSpPr/>
          <p:nvPr/>
        </p:nvCxnSpPr>
        <p:spPr>
          <a:xfrm flipV="1">
            <a:off x="2133600" y="881064"/>
            <a:ext cx="5029200" cy="635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303766800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xmlns="" val="2429346876"/>
              </p:ext>
            </p:extLst>
          </p:nvPr>
        </p:nvGraphicFramePr>
        <p:xfrm>
          <a:off x="1524000" y="2133600"/>
          <a:ext cx="6096000" cy="2966720"/>
        </p:xfrm>
        <a:graphic>
          <a:graphicData uri="http://schemas.openxmlformats.org/drawingml/2006/table">
            <a:tbl>
              <a:tblPr firstRow="1" bandRow="1">
                <a:tableStyleId>{5C22544A-7EE6-4342-B048-85BDC9FD1C3A}</a:tableStyleId>
              </a:tblPr>
              <a:tblGrid>
                <a:gridCol w="1524000"/>
                <a:gridCol w="1524000"/>
                <a:gridCol w="1524000"/>
                <a:gridCol w="1524000"/>
              </a:tblGrid>
              <a:tr h="370840">
                <a:tc>
                  <a:txBody>
                    <a:bodyPr/>
                    <a:lstStyle/>
                    <a:p>
                      <a:endParaRPr lang="en-US" b="1"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gridSpan="3">
                  <a:txBody>
                    <a:bodyPr/>
                    <a:lstStyle/>
                    <a:p>
                      <a:pPr algn="ctr"/>
                      <a:r>
                        <a:rPr lang="en-US" b="1" dirty="0" smtClean="0">
                          <a:solidFill>
                            <a:schemeClr val="tx1"/>
                          </a:solidFill>
                          <a:latin typeface="Arial" pitchFamily="34" charset="0"/>
                          <a:cs typeface="Arial" pitchFamily="34" charset="0"/>
                        </a:rPr>
                        <a:t>Observed</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hMerge="1">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Predicted</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ctr"/>
                      <a:r>
                        <a:rPr lang="en-US" b="1" dirty="0" smtClean="0">
                          <a:solidFill>
                            <a:schemeClr val="tx1"/>
                          </a:solidFill>
                          <a:latin typeface="Arial" pitchFamily="34" charset="0"/>
                          <a:cs typeface="Arial" pitchFamily="34" charset="0"/>
                        </a:rPr>
                        <a:t>1</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ctr"/>
                      <a:r>
                        <a:rPr lang="en-US" b="1" dirty="0" smtClean="0">
                          <a:solidFill>
                            <a:schemeClr val="tx1"/>
                          </a:solidFill>
                          <a:latin typeface="Arial" pitchFamily="34" charset="0"/>
                          <a:cs typeface="Arial" pitchFamily="34" charset="0"/>
                        </a:rPr>
                        <a:t>2</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ctr"/>
                      <a:r>
                        <a:rPr lang="en-US" b="1" dirty="0" smtClean="0">
                          <a:solidFill>
                            <a:schemeClr val="tx1"/>
                          </a:solidFill>
                          <a:latin typeface="Arial" pitchFamily="34" charset="0"/>
                          <a:cs typeface="Arial" pitchFamily="34" charset="0"/>
                        </a:rPr>
                        <a:t>sum</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5C449"/>
                    </a:solidFill>
                  </a:tcPr>
                </a:tc>
              </a:tr>
              <a:tr h="370840">
                <a:tc>
                  <a:txBody>
                    <a:bodyPr/>
                    <a:lstStyle/>
                    <a:p>
                      <a:pPr algn="ctr"/>
                      <a:r>
                        <a:rPr lang="en-US" b="1" dirty="0" smtClean="0">
                          <a:solidFill>
                            <a:schemeClr val="tx1"/>
                          </a:solidFill>
                          <a:latin typeface="Arial" pitchFamily="34" charset="0"/>
                          <a:cs typeface="Arial" pitchFamily="34" charset="0"/>
                        </a:rPr>
                        <a:t>1</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60</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10</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70</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2</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6</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14</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20</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sum</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66</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24</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90</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endParaRPr lang="en-US" b="1">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gridSpan="2">
                  <a:txBody>
                    <a:bodyPr/>
                    <a:lstStyle/>
                    <a:p>
                      <a:pPr algn="r"/>
                      <a:r>
                        <a:rPr lang="en-US" dirty="0" smtClean="0">
                          <a:solidFill>
                            <a:schemeClr val="tx1"/>
                          </a:solidFill>
                          <a:latin typeface="Arial" pitchFamily="34" charset="0"/>
                          <a:cs typeface="Arial" pitchFamily="34" charset="0"/>
                        </a:rPr>
                        <a:t>Damage Accuracy</a:t>
                      </a: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hMerge="1">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dirty="0" smtClean="0">
                          <a:solidFill>
                            <a:schemeClr val="tx1"/>
                          </a:solidFill>
                          <a:latin typeface="Arial" pitchFamily="34" charset="0"/>
                          <a:cs typeface="Arial" pitchFamily="34" charset="0"/>
                        </a:rPr>
                        <a:t>0.583</a:t>
                      </a: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r>
              <a:tr h="370840">
                <a:tc>
                  <a:txBody>
                    <a:bodyPr/>
                    <a:lstStyle/>
                    <a:p>
                      <a:endParaRPr lang="en-US" b="1"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r>
                        <a:rPr lang="en-US" dirty="0" smtClean="0">
                          <a:solidFill>
                            <a:schemeClr val="tx1"/>
                          </a:solidFill>
                          <a:latin typeface="Arial" pitchFamily="34" charset="0"/>
                          <a:cs typeface="Arial" pitchFamily="34" charset="0"/>
                        </a:rPr>
                        <a:t>P(a)</a:t>
                      </a: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0.822</a:t>
                      </a: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r>
              <a:tr h="370840">
                <a:tc>
                  <a:txBody>
                    <a:bodyPr/>
                    <a:lstStyle/>
                    <a:p>
                      <a:endParaRPr lang="en-US" b="1"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r>
                        <a:rPr lang="en-US" dirty="0" smtClean="0">
                          <a:solidFill>
                            <a:schemeClr val="tx1"/>
                          </a:solidFill>
                          <a:latin typeface="Arial" pitchFamily="34" charset="0"/>
                          <a:cs typeface="Arial" pitchFamily="34" charset="0"/>
                        </a:rPr>
                        <a:t>K</a:t>
                      </a: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0.649</a:t>
                      </a:r>
                      <a:endParaRPr lang="en-US"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r>
            </a:tbl>
          </a:graphicData>
        </a:graphic>
      </p:graphicFrame>
      <p:sp>
        <p:nvSpPr>
          <p:cNvPr id="4" name="Title 1"/>
          <p:cNvSpPr txBox="1">
            <a:spLocks/>
          </p:cNvSpPr>
          <p:nvPr/>
        </p:nvSpPr>
        <p:spPr>
          <a:xfrm>
            <a:off x="457200" y="274638"/>
            <a:ext cx="8229600" cy="1143000"/>
          </a:xfrm>
          <a:prstGeom prst="rect">
            <a:avLst/>
          </a:prstGeom>
        </p:spPr>
        <p:txBody>
          <a:bodyPr>
            <a:normAutofit fontScale="92500" lnSpcReduction="100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a:noFill/>
                </a:ln>
                <a:solidFill>
                  <a:schemeClr val="tx1"/>
                </a:solidFill>
                <a:effectLst/>
                <a:uLnTx/>
                <a:uFillTx/>
                <a:latin typeface="Arial Narrow" pitchFamily="34" charset="0"/>
                <a:ea typeface="+mj-ea"/>
                <a:cs typeface="+mj-cs"/>
              </a:rPr>
              <a:t>Accuracy Assessment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500" b="0" i="0" u="none" strike="noStrike" kern="1200" cap="none" spc="0" normalizeH="0" baseline="0" noProof="0" dirty="0" smtClean="0">
                <a:ln>
                  <a:noFill/>
                </a:ln>
                <a:solidFill>
                  <a:srgbClr val="006600"/>
                </a:solidFill>
                <a:effectLst/>
                <a:uLnTx/>
                <a:uFillTx/>
                <a:latin typeface="Arial Narrow" pitchFamily="34" charset="0"/>
                <a:ea typeface="+mj-ea"/>
                <a:cs typeface="+mj-cs"/>
              </a:rPr>
              <a:t>Tasseled cap difference</a:t>
            </a:r>
            <a:endParaRPr kumimoji="0" lang="en-US" sz="3500" b="0" i="0" u="none" strike="noStrike" kern="1200" cap="none" spc="0" normalizeH="0" baseline="0" noProof="0" dirty="0">
              <a:ln>
                <a:noFill/>
              </a:ln>
              <a:solidFill>
                <a:srgbClr val="006600"/>
              </a:solidFill>
              <a:effectLst/>
              <a:uLnTx/>
              <a:uFillTx/>
              <a:latin typeface="Arial Narrow" pitchFamily="34" charset="0"/>
              <a:ea typeface="+mj-ea"/>
              <a:cs typeface="+mj-cs"/>
            </a:endParaRPr>
          </a:p>
        </p:txBody>
      </p:sp>
      <p:cxnSp>
        <p:nvCxnSpPr>
          <p:cNvPr id="5" name="Straight Connector 4"/>
          <p:cNvCxnSpPr/>
          <p:nvPr/>
        </p:nvCxnSpPr>
        <p:spPr>
          <a:xfrm flipV="1">
            <a:off x="2057400" y="846138"/>
            <a:ext cx="5029200" cy="635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300228106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xmlns="" val="1632470426"/>
              </p:ext>
            </p:extLst>
          </p:nvPr>
        </p:nvGraphicFramePr>
        <p:xfrm>
          <a:off x="1524000" y="2057400"/>
          <a:ext cx="6096000" cy="2966720"/>
        </p:xfrm>
        <a:graphic>
          <a:graphicData uri="http://schemas.openxmlformats.org/drawingml/2006/table">
            <a:tbl>
              <a:tblPr firstRow="1" bandRow="1">
                <a:tableStyleId>{5C22544A-7EE6-4342-B048-85BDC9FD1C3A}</a:tableStyleId>
              </a:tblPr>
              <a:tblGrid>
                <a:gridCol w="1524000"/>
                <a:gridCol w="1524000"/>
                <a:gridCol w="1524000"/>
                <a:gridCol w="1524000"/>
              </a:tblGrid>
              <a:tr h="370840">
                <a:tc>
                  <a:txBody>
                    <a:bodyPr/>
                    <a:lstStyle/>
                    <a:p>
                      <a:endParaRPr lang="en-US" b="1"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gridSpan="3">
                  <a:txBody>
                    <a:bodyPr/>
                    <a:lstStyle/>
                    <a:p>
                      <a:pPr algn="ctr"/>
                      <a:r>
                        <a:rPr lang="en-US" b="1" dirty="0" smtClean="0">
                          <a:solidFill>
                            <a:schemeClr val="tx1"/>
                          </a:solidFill>
                          <a:latin typeface="Arial" pitchFamily="34" charset="0"/>
                          <a:cs typeface="Arial" pitchFamily="34" charset="0"/>
                        </a:rPr>
                        <a:t>Observed</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hMerge="1">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Predicted</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ctr"/>
                      <a:r>
                        <a:rPr lang="en-US" b="1" dirty="0" smtClean="0">
                          <a:solidFill>
                            <a:schemeClr val="tx1"/>
                          </a:solidFill>
                          <a:latin typeface="Arial" pitchFamily="34" charset="0"/>
                          <a:cs typeface="Arial" pitchFamily="34" charset="0"/>
                        </a:rPr>
                        <a:t>1</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ctr"/>
                      <a:r>
                        <a:rPr lang="en-US" b="1" dirty="0" smtClean="0">
                          <a:solidFill>
                            <a:schemeClr val="tx1"/>
                          </a:solidFill>
                          <a:latin typeface="Arial" pitchFamily="34" charset="0"/>
                          <a:cs typeface="Arial" pitchFamily="34" charset="0"/>
                        </a:rPr>
                        <a:t>2</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ctr"/>
                      <a:r>
                        <a:rPr lang="en-US" b="1" dirty="0" smtClean="0">
                          <a:solidFill>
                            <a:schemeClr val="tx1"/>
                          </a:solidFill>
                          <a:latin typeface="Arial" pitchFamily="34" charset="0"/>
                          <a:cs typeface="Arial" pitchFamily="34" charset="0"/>
                        </a:rPr>
                        <a:t>sum</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5C449"/>
                    </a:solidFill>
                  </a:tcPr>
                </a:tc>
              </a:tr>
              <a:tr h="370840">
                <a:tc>
                  <a:txBody>
                    <a:bodyPr/>
                    <a:lstStyle/>
                    <a:p>
                      <a:pPr algn="ctr"/>
                      <a:r>
                        <a:rPr lang="en-US" b="1" dirty="0" smtClean="0">
                          <a:solidFill>
                            <a:schemeClr val="tx1"/>
                          </a:solidFill>
                          <a:latin typeface="Arial" pitchFamily="34" charset="0"/>
                          <a:cs typeface="Arial" pitchFamily="34" charset="0"/>
                        </a:rPr>
                        <a:t>1</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52</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21</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73</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2</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11</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6</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17</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sum</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dirty="0" smtClean="0">
                          <a:solidFill>
                            <a:schemeClr val="tx1"/>
                          </a:solidFill>
                          <a:latin typeface="Arial" pitchFamily="34" charset="0"/>
                          <a:cs typeface="Arial" pitchFamily="34" charset="0"/>
                        </a:rPr>
                        <a:t>63</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27</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dirty="0" smtClean="0">
                          <a:solidFill>
                            <a:schemeClr val="tx1"/>
                          </a:solidFill>
                          <a:latin typeface="Arial" pitchFamily="34" charset="0"/>
                          <a:cs typeface="Arial" pitchFamily="34" charset="0"/>
                        </a:rPr>
                        <a:t>90</a:t>
                      </a:r>
                      <a:endParaRPr lang="en-US" dirty="0">
                        <a:solidFill>
                          <a:schemeClr val="tx1"/>
                        </a:solidFill>
                        <a:latin typeface="Arial" pitchFamily="34" charset="0"/>
                        <a:cs typeface="Arial"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endParaRPr lang="en-US" b="1"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gridSpan="2">
                  <a:txBody>
                    <a:bodyPr/>
                    <a:lstStyle/>
                    <a:p>
                      <a:pPr algn="r"/>
                      <a:r>
                        <a:rPr lang="en-US" b="1" dirty="0" smtClean="0">
                          <a:solidFill>
                            <a:schemeClr val="tx1"/>
                          </a:solidFill>
                          <a:latin typeface="Arial" pitchFamily="34" charset="0"/>
                          <a:cs typeface="Arial" pitchFamily="34" charset="0"/>
                        </a:rPr>
                        <a:t>Damage Accuracy</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hMerge="1">
                  <a:txBody>
                    <a:bodyPr/>
                    <a:lstStyle/>
                    <a:p>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b="1" dirty="0" smtClean="0">
                          <a:solidFill>
                            <a:schemeClr val="tx1"/>
                          </a:solidFill>
                          <a:latin typeface="Arial" pitchFamily="34" charset="0"/>
                          <a:cs typeface="Arial" pitchFamily="34" charset="0"/>
                        </a:rPr>
                        <a:t>0.222</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r>
              <a:tr h="370840">
                <a:tc>
                  <a:txBody>
                    <a:bodyPr/>
                    <a:lstStyle/>
                    <a:p>
                      <a:endParaRPr lang="en-US" b="1"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r>
                        <a:rPr lang="en-US" b="1" dirty="0" smtClean="0">
                          <a:solidFill>
                            <a:schemeClr val="tx1"/>
                          </a:solidFill>
                          <a:latin typeface="Arial" pitchFamily="34" charset="0"/>
                          <a:cs typeface="Arial" pitchFamily="34" charset="0"/>
                        </a:rPr>
                        <a:t>P(a)</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b="1" dirty="0" smtClean="0">
                          <a:solidFill>
                            <a:schemeClr val="tx1"/>
                          </a:solidFill>
                          <a:latin typeface="Arial" pitchFamily="34" charset="0"/>
                          <a:cs typeface="Arial" pitchFamily="34" charset="0"/>
                        </a:rPr>
                        <a:t>0.644</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r>
              <a:tr h="370840">
                <a:tc>
                  <a:txBody>
                    <a:bodyPr/>
                    <a:lstStyle/>
                    <a:p>
                      <a:endParaRPr lang="en-US" b="1"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pPr algn="r"/>
                      <a:r>
                        <a:rPr lang="en-US" b="1" dirty="0" smtClean="0">
                          <a:solidFill>
                            <a:schemeClr val="tx1"/>
                          </a:solidFill>
                          <a:latin typeface="Arial" pitchFamily="34" charset="0"/>
                          <a:cs typeface="Arial" pitchFamily="34" charset="0"/>
                        </a:rPr>
                        <a:t>K</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c>
                  <a:txBody>
                    <a:bodyPr/>
                    <a:lstStyle/>
                    <a:p>
                      <a:r>
                        <a:rPr lang="en-US" b="1" dirty="0" smtClean="0">
                          <a:solidFill>
                            <a:schemeClr val="tx1"/>
                          </a:solidFill>
                          <a:latin typeface="Arial" pitchFamily="34" charset="0"/>
                          <a:cs typeface="Arial" pitchFamily="34" charset="0"/>
                        </a:rPr>
                        <a:t>0.491</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5C449"/>
                    </a:solidFill>
                  </a:tcPr>
                </a:tc>
              </a:tr>
            </a:tbl>
          </a:graphicData>
        </a:graphic>
      </p:graphicFrame>
      <p:sp>
        <p:nvSpPr>
          <p:cNvPr id="4" name="Title 1"/>
          <p:cNvSpPr txBox="1">
            <a:spLocks/>
          </p:cNvSpPr>
          <p:nvPr/>
        </p:nvSpPr>
        <p:spPr>
          <a:xfrm>
            <a:off x="457200" y="274638"/>
            <a:ext cx="8229600" cy="1143000"/>
          </a:xfrm>
          <a:prstGeom prst="rect">
            <a:avLst/>
          </a:prstGeom>
        </p:spPr>
        <p:txBody>
          <a:bodyPr>
            <a:normAutofit fontScale="92500" lnSpcReduction="100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a:noFill/>
                </a:ln>
                <a:solidFill>
                  <a:schemeClr val="tx1"/>
                </a:solidFill>
                <a:effectLst/>
                <a:uLnTx/>
                <a:uFillTx/>
                <a:latin typeface="Arial Narrow" pitchFamily="34" charset="0"/>
                <a:ea typeface="+mj-ea"/>
                <a:cs typeface="+mj-cs"/>
              </a:rPr>
              <a:t>Accuracy Assessment</a:t>
            </a:r>
          </a:p>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500" b="0" i="0" u="none" strike="noStrike" kern="1200" cap="none" spc="0" normalizeH="0" baseline="0" noProof="0" dirty="0" smtClean="0">
                <a:ln>
                  <a:noFill/>
                </a:ln>
                <a:solidFill>
                  <a:srgbClr val="C00000"/>
                </a:solidFill>
                <a:effectLst/>
                <a:uLnTx/>
                <a:uFillTx/>
                <a:latin typeface="Arial Narrow" pitchFamily="34" charset="0"/>
                <a:ea typeface="+mj-ea"/>
                <a:cs typeface="+mj-cs"/>
              </a:rPr>
              <a:t>USFS Aerial Detection</a:t>
            </a:r>
            <a:r>
              <a:rPr kumimoji="0" lang="en-US" sz="3500" b="0" i="0" u="none" strike="noStrike" kern="1200" cap="none" spc="0" normalizeH="0" noProof="0" dirty="0" smtClean="0">
                <a:ln>
                  <a:noFill/>
                </a:ln>
                <a:solidFill>
                  <a:srgbClr val="C00000"/>
                </a:solidFill>
                <a:effectLst/>
                <a:uLnTx/>
                <a:uFillTx/>
                <a:latin typeface="Arial Narrow" pitchFamily="34" charset="0"/>
                <a:ea typeface="+mj-ea"/>
                <a:cs typeface="+mj-cs"/>
              </a:rPr>
              <a:t> Survey</a:t>
            </a:r>
            <a:endParaRPr kumimoji="0" lang="en-US" sz="3500" b="0" i="0" u="none" strike="noStrike" kern="1200" cap="none" spc="0" normalizeH="0" baseline="0" noProof="0" dirty="0">
              <a:ln>
                <a:noFill/>
              </a:ln>
              <a:solidFill>
                <a:srgbClr val="C00000"/>
              </a:solidFill>
              <a:effectLst/>
              <a:uLnTx/>
              <a:uFillTx/>
              <a:latin typeface="Arial Narrow" pitchFamily="34" charset="0"/>
              <a:ea typeface="+mj-ea"/>
              <a:cs typeface="+mj-cs"/>
            </a:endParaRPr>
          </a:p>
        </p:txBody>
      </p:sp>
      <p:cxnSp>
        <p:nvCxnSpPr>
          <p:cNvPr id="5" name="Straight Connector 4"/>
          <p:cNvCxnSpPr/>
          <p:nvPr/>
        </p:nvCxnSpPr>
        <p:spPr>
          <a:xfrm flipV="1">
            <a:off x="2057400" y="852488"/>
            <a:ext cx="5029200" cy="635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21826023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rial Narrow" pitchFamily="34" charset="0"/>
              </a:rPr>
              <a:t>Hypothesis Testing</a:t>
            </a:r>
            <a:endParaRPr lang="en-US" b="1" dirty="0">
              <a:latin typeface="Arial Narrow" pitchFamily="34" charset="0"/>
            </a:endParaRPr>
          </a:p>
        </p:txBody>
      </p:sp>
      <p:sp>
        <p:nvSpPr>
          <p:cNvPr id="4" name="Content Placeholder 2"/>
          <p:cNvSpPr>
            <a:spLocks noGrp="1"/>
          </p:cNvSpPr>
          <p:nvPr>
            <p:ph idx="1"/>
          </p:nvPr>
        </p:nvSpPr>
        <p:spPr>
          <a:noFill/>
        </p:spPr>
        <p:txBody>
          <a:bodyPr>
            <a:normAutofit/>
          </a:bodyPr>
          <a:lstStyle/>
          <a:p>
            <a:pPr marL="971550" lvl="1" indent="-514350">
              <a:buFont typeface="+mj-lt"/>
              <a:buAutoNum type="arabicPeriod"/>
            </a:pPr>
            <a:r>
              <a:rPr lang="en-US" sz="2400" dirty="0" smtClean="0">
                <a:latin typeface="Arial" pitchFamily="34" charset="0"/>
                <a:cs typeface="Arial" pitchFamily="34" charset="0"/>
              </a:rPr>
              <a:t>A remotely sensed map and the USFS aerial survey map will have </a:t>
            </a:r>
            <a:r>
              <a:rPr lang="en-US" sz="2400" b="1" dirty="0" smtClean="0">
                <a:latin typeface="Arial" pitchFamily="34" charset="0"/>
                <a:cs typeface="Arial" pitchFamily="34" charset="0"/>
              </a:rPr>
              <a:t>comparable accuracies.</a:t>
            </a:r>
          </a:p>
          <a:p>
            <a:pPr marL="971550" lvl="1" indent="-514350">
              <a:buFont typeface="+mj-lt"/>
              <a:buAutoNum type="arabicPeriod"/>
            </a:pPr>
            <a:endParaRPr lang="en-US" sz="2400" b="1" dirty="0" smtClean="0">
              <a:latin typeface="Arial" pitchFamily="34" charset="0"/>
              <a:cs typeface="Arial" pitchFamily="34" charset="0"/>
            </a:endParaRPr>
          </a:p>
          <a:p>
            <a:pPr marL="342900" lvl="1" indent="-342900" algn="ctr">
              <a:buNone/>
            </a:pPr>
            <a:r>
              <a:rPr lang="en-US" sz="2400" dirty="0" smtClean="0">
                <a:latin typeface="Arial Narrow" pitchFamily="34" charset="0"/>
              </a:rPr>
              <a:t>				0-.20 slight</a:t>
            </a:r>
          </a:p>
          <a:p>
            <a:pPr marL="342900" lvl="1" indent="-342900" algn="ctr">
              <a:buNone/>
            </a:pPr>
            <a:r>
              <a:rPr lang="en-US" sz="2400" dirty="0" smtClean="0">
                <a:latin typeface="Arial Narrow" pitchFamily="34" charset="0"/>
              </a:rPr>
              <a:t> 				.</a:t>
            </a:r>
            <a:r>
              <a:rPr lang="en-US" sz="2400" dirty="0">
                <a:latin typeface="Arial Narrow" pitchFamily="34" charset="0"/>
              </a:rPr>
              <a:t>21–.40 fair</a:t>
            </a:r>
          </a:p>
          <a:p>
            <a:pPr marL="342900" lvl="1" indent="-342900" algn="ctr">
              <a:buNone/>
            </a:pPr>
            <a:r>
              <a:rPr lang="en-US" sz="2400" dirty="0" smtClean="0">
                <a:latin typeface="Arial Narrow" pitchFamily="34" charset="0"/>
              </a:rPr>
              <a:t>		 		.</a:t>
            </a:r>
            <a:r>
              <a:rPr lang="en-US" sz="2400" dirty="0">
                <a:latin typeface="Arial Narrow" pitchFamily="34" charset="0"/>
              </a:rPr>
              <a:t>41–.60 moderate</a:t>
            </a:r>
          </a:p>
          <a:p>
            <a:pPr marL="342900" lvl="1" indent="-342900" algn="ctr">
              <a:buNone/>
            </a:pPr>
            <a:r>
              <a:rPr lang="en-US" sz="2400" dirty="0" smtClean="0">
                <a:latin typeface="Arial Narrow" pitchFamily="34" charset="0"/>
              </a:rPr>
              <a:t>				 </a:t>
            </a:r>
            <a:r>
              <a:rPr lang="en-US" sz="2400" dirty="0">
                <a:latin typeface="Arial Narrow" pitchFamily="34" charset="0"/>
              </a:rPr>
              <a:t>.61–.80 substantial</a:t>
            </a:r>
          </a:p>
          <a:p>
            <a:pPr marL="342900" lvl="1" indent="-342900" algn="ctr">
              <a:buNone/>
            </a:pPr>
            <a:r>
              <a:rPr lang="en-US" sz="2400" dirty="0" smtClean="0">
                <a:latin typeface="Arial Narrow" pitchFamily="34" charset="0"/>
              </a:rPr>
              <a:t>				.</a:t>
            </a:r>
            <a:r>
              <a:rPr lang="en-US" sz="2400" dirty="0">
                <a:latin typeface="Arial Narrow" pitchFamily="34" charset="0"/>
              </a:rPr>
              <a:t>81–1 near perfect</a:t>
            </a:r>
          </a:p>
          <a:p>
            <a:pPr marL="342900" lvl="1" indent="-342900" algn="ctr">
              <a:buNone/>
            </a:pPr>
            <a:r>
              <a:rPr lang="en-US" sz="1800" dirty="0" smtClean="0">
                <a:latin typeface="Arial Narrow" pitchFamily="34" charset="0"/>
              </a:rPr>
              <a:t>				Cohen’s kappa according to Landis </a:t>
            </a:r>
            <a:r>
              <a:rPr lang="en-US" sz="1800" dirty="0">
                <a:latin typeface="Arial Narrow" pitchFamily="34" charset="0"/>
              </a:rPr>
              <a:t>and Koch, 1977</a:t>
            </a:r>
            <a:endParaRPr lang="en-US" sz="1800" dirty="0"/>
          </a:p>
          <a:p>
            <a:pPr marL="457200" lvl="1" indent="0" algn="ctr">
              <a:buNone/>
            </a:pPr>
            <a:endParaRPr lang="en-US" sz="2400" b="1" dirty="0" smtClean="0">
              <a:latin typeface="Arial Narrow" pitchFamily="34" charset="0"/>
              <a:cs typeface="Arial" pitchFamily="34" charset="0"/>
            </a:endParaRPr>
          </a:p>
          <a:p>
            <a:pPr marL="971550" lvl="1" indent="-514350">
              <a:buFont typeface="+mj-lt"/>
              <a:buAutoNum type="arabicPeriod"/>
            </a:pPr>
            <a:endParaRPr lang="en-US" sz="2400" b="1" dirty="0" smtClean="0">
              <a:latin typeface="Arial" pitchFamily="34" charset="0"/>
              <a:cs typeface="Arial" pitchFamily="34" charset="0"/>
            </a:endParaRPr>
          </a:p>
          <a:p>
            <a:pPr marL="971550" lvl="1" indent="-514350">
              <a:buNone/>
            </a:pPr>
            <a:endParaRPr lang="en-US" sz="2400" dirty="0" smtClean="0">
              <a:latin typeface="Arial" pitchFamily="34" charset="0"/>
              <a:cs typeface="Arial" pitchFamily="34" charset="0"/>
            </a:endParaRPr>
          </a:p>
          <a:p>
            <a:endParaRPr lang="en-US" sz="2400" dirty="0">
              <a:latin typeface="Arial" pitchFamily="34" charset="0"/>
              <a:cs typeface="Arial" pitchFamily="34" charset="0"/>
            </a:endParaRPr>
          </a:p>
        </p:txBody>
      </p:sp>
      <p:cxnSp>
        <p:nvCxnSpPr>
          <p:cNvPr id="5" name="Straight Connector 4"/>
          <p:cNvCxnSpPr/>
          <p:nvPr/>
        </p:nvCxnSpPr>
        <p:spPr>
          <a:xfrm>
            <a:off x="2362200" y="1219200"/>
            <a:ext cx="4419600" cy="0"/>
          </a:xfrm>
          <a:prstGeom prst="line">
            <a:avLst/>
          </a:prstGeom>
          <a:ln/>
        </p:spPr>
        <p:style>
          <a:lnRef idx="1">
            <a:schemeClr val="dk1"/>
          </a:lnRef>
          <a:fillRef idx="0">
            <a:schemeClr val="dk1"/>
          </a:fillRef>
          <a:effectRef idx="0">
            <a:schemeClr val="dk1"/>
          </a:effectRef>
          <a:fontRef idx="minor">
            <a:schemeClr val="tx1"/>
          </a:fontRef>
        </p:style>
      </p:cxnSp>
      <p:sp>
        <p:nvSpPr>
          <p:cNvPr id="3" name="TextBox 2"/>
          <p:cNvSpPr txBox="1"/>
          <p:nvPr/>
        </p:nvSpPr>
        <p:spPr>
          <a:xfrm>
            <a:off x="838200" y="4648200"/>
            <a:ext cx="2362200" cy="800219"/>
          </a:xfrm>
          <a:prstGeom prst="rect">
            <a:avLst/>
          </a:prstGeom>
          <a:noFill/>
        </p:spPr>
        <p:txBody>
          <a:bodyPr wrap="square" rtlCol="0">
            <a:spAutoFit/>
          </a:bodyPr>
          <a:lstStyle/>
          <a:p>
            <a:pPr marL="457200" lvl="2" indent="-457200">
              <a:buFont typeface="Arial" pitchFamily="34" charset="0"/>
              <a:buChar char="•"/>
            </a:pPr>
            <a:r>
              <a:rPr lang="en-US" sz="2800" b="1" dirty="0">
                <a:solidFill>
                  <a:srgbClr val="006600"/>
                </a:solidFill>
                <a:latin typeface="Arial" pitchFamily="34" charset="0"/>
                <a:cs typeface="Arial" pitchFamily="34" charset="0"/>
              </a:rPr>
              <a:t>Accept</a:t>
            </a:r>
          </a:p>
          <a:p>
            <a:endParaRPr lang="en-US" dirty="0"/>
          </a:p>
        </p:txBody>
      </p:sp>
      <p:graphicFrame>
        <p:nvGraphicFramePr>
          <p:cNvPr id="6" name="Table 5"/>
          <p:cNvGraphicFramePr>
            <a:graphicFrameLocks noGrp="1"/>
          </p:cNvGraphicFramePr>
          <p:nvPr/>
        </p:nvGraphicFramePr>
        <p:xfrm>
          <a:off x="304800" y="3124200"/>
          <a:ext cx="4343400" cy="1143000"/>
        </p:xfrm>
        <a:graphic>
          <a:graphicData uri="http://schemas.openxmlformats.org/drawingml/2006/table">
            <a:tbl>
              <a:tblPr firstRow="1" bandRow="1">
                <a:tableStyleId>{5C22544A-7EE6-4342-B048-85BDC9FD1C3A}</a:tableStyleId>
              </a:tblPr>
              <a:tblGrid>
                <a:gridCol w="2947308"/>
                <a:gridCol w="1396092"/>
              </a:tblGrid>
              <a:tr h="381000">
                <a:tc>
                  <a:txBody>
                    <a:bodyPr/>
                    <a:lstStyle/>
                    <a:p>
                      <a:r>
                        <a:rPr lang="en-US" b="0" dirty="0" smtClean="0">
                          <a:solidFill>
                            <a:schemeClr val="tx1"/>
                          </a:solidFill>
                          <a:latin typeface="Arial" pitchFamily="34" charset="0"/>
                          <a:cs typeface="Arial" pitchFamily="34" charset="0"/>
                        </a:rPr>
                        <a:t>Cross correlation analysis</a:t>
                      </a:r>
                      <a:endParaRPr lang="en-US" b="0" dirty="0">
                        <a:solidFill>
                          <a:schemeClr val="tx1"/>
                        </a:solidFill>
                        <a:latin typeface="Arial" pitchFamily="34" charset="0"/>
                        <a:cs typeface="Arial"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r>
                        <a:rPr lang="en-US" b="0" dirty="0" smtClean="0">
                          <a:solidFill>
                            <a:schemeClr val="tx1"/>
                          </a:solidFill>
                          <a:latin typeface="Arial" pitchFamily="34" charset="0"/>
                          <a:cs typeface="Arial" pitchFamily="34" charset="0"/>
                        </a:rPr>
                        <a:t>.519</a:t>
                      </a:r>
                      <a:endParaRPr lang="en-US" b="0" dirty="0">
                        <a:solidFill>
                          <a:schemeClr val="tx1"/>
                        </a:solidFill>
                        <a:latin typeface="Arial" pitchFamily="34" charset="0"/>
                        <a:cs typeface="Arial"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r>
              <a:tr h="381000">
                <a:tc>
                  <a:txBody>
                    <a:bodyPr/>
                    <a:lstStyle/>
                    <a:p>
                      <a:r>
                        <a:rPr lang="en-US" dirty="0" smtClean="0">
                          <a:solidFill>
                            <a:schemeClr val="tx1"/>
                          </a:solidFill>
                          <a:latin typeface="Arial" pitchFamily="34" charset="0"/>
                          <a:cs typeface="Arial" pitchFamily="34" charset="0"/>
                        </a:rPr>
                        <a:t>Tasseled</a:t>
                      </a:r>
                      <a:r>
                        <a:rPr lang="en-US" baseline="0" dirty="0" smtClean="0">
                          <a:solidFill>
                            <a:schemeClr val="tx1"/>
                          </a:solidFill>
                          <a:latin typeface="Arial" pitchFamily="34" charset="0"/>
                          <a:cs typeface="Arial" pitchFamily="34" charset="0"/>
                        </a:rPr>
                        <a:t> cap difference</a:t>
                      </a:r>
                      <a:endParaRPr lang="en-US" dirty="0">
                        <a:solidFill>
                          <a:schemeClr val="tx1"/>
                        </a:solidFill>
                        <a:latin typeface="Arial" pitchFamily="34" charset="0"/>
                        <a:cs typeface="Arial" pitchFamily="34"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dirty="0" smtClean="0">
                          <a:solidFill>
                            <a:schemeClr val="tx1"/>
                          </a:solidFill>
                          <a:latin typeface="Arial" pitchFamily="34" charset="0"/>
                          <a:cs typeface="Arial" pitchFamily="34" charset="0"/>
                        </a:rPr>
                        <a:t>.649</a:t>
                      </a:r>
                      <a:endParaRPr lang="en-US" dirty="0">
                        <a:solidFill>
                          <a:schemeClr val="tx1"/>
                        </a:solidFill>
                        <a:latin typeface="Arial" pitchFamily="34" charset="0"/>
                        <a:cs typeface="Arial" pitchFamily="34"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solidFill>
                  </a:tcPr>
                </a:tc>
              </a:tr>
              <a:tr h="381000">
                <a:tc>
                  <a:txBody>
                    <a:bodyPr/>
                    <a:lstStyle/>
                    <a:p>
                      <a:r>
                        <a:rPr lang="en-US" dirty="0" smtClean="0">
                          <a:solidFill>
                            <a:schemeClr val="tx1"/>
                          </a:solidFill>
                          <a:latin typeface="Arial" pitchFamily="34" charset="0"/>
                          <a:cs typeface="Arial" pitchFamily="34" charset="0"/>
                        </a:rPr>
                        <a:t>USFS</a:t>
                      </a:r>
                      <a:endParaRPr lang="en-US" dirty="0">
                        <a:solidFill>
                          <a:schemeClr val="tx1"/>
                        </a:solidFill>
                        <a:latin typeface="Arial" pitchFamily="34" charset="0"/>
                        <a:cs typeface="Arial"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dirty="0" smtClean="0">
                          <a:solidFill>
                            <a:schemeClr val="tx1"/>
                          </a:solidFill>
                          <a:latin typeface="Arial" pitchFamily="34" charset="0"/>
                          <a:cs typeface="Arial" pitchFamily="34" charset="0"/>
                        </a:rPr>
                        <a:t>.491</a:t>
                      </a:r>
                      <a:endParaRPr lang="en-US" dirty="0">
                        <a:solidFill>
                          <a:schemeClr val="tx1"/>
                        </a:solidFill>
                        <a:latin typeface="Arial" pitchFamily="34" charset="0"/>
                        <a:cs typeface="Arial"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xmlns="" val="3967244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Arial Narrow" pitchFamily="34" charset="0"/>
              </a:rPr>
              <a:t>Statistical Analysis </a:t>
            </a:r>
            <a:br>
              <a:rPr lang="en-US" b="1" dirty="0" smtClean="0">
                <a:latin typeface="Arial Narrow" pitchFamily="34" charset="0"/>
              </a:rPr>
            </a:br>
            <a:r>
              <a:rPr lang="en-US" sz="3600" dirty="0" smtClean="0">
                <a:latin typeface="Arial Narrow" pitchFamily="34" charset="0"/>
              </a:rPr>
              <a:t>Hypothesis 2</a:t>
            </a:r>
            <a:endParaRPr lang="en-US" sz="3600" dirty="0">
              <a:latin typeface="Arial Narrow" pitchFamily="34" charset="0"/>
            </a:endParaRPr>
          </a:p>
        </p:txBody>
      </p:sp>
      <p:sp>
        <p:nvSpPr>
          <p:cNvPr id="3" name="Content Placeholder 2"/>
          <p:cNvSpPr>
            <a:spLocks noGrp="1"/>
          </p:cNvSpPr>
          <p:nvPr>
            <p:ph idx="1"/>
          </p:nvPr>
        </p:nvSpPr>
        <p:spPr>
          <a:xfrm>
            <a:off x="228600" y="1668100"/>
            <a:ext cx="8077200" cy="5105400"/>
          </a:xfrm>
        </p:spPr>
        <p:txBody>
          <a:bodyPr>
            <a:normAutofit/>
          </a:bodyPr>
          <a:lstStyle/>
          <a:p>
            <a:pPr marL="342900" lvl="1" indent="-342900">
              <a:buNone/>
            </a:pPr>
            <a:r>
              <a:rPr lang="en-US" sz="2400" dirty="0" smtClean="0">
                <a:latin typeface="Arial" pitchFamily="34" charset="0"/>
                <a:cs typeface="Arial" pitchFamily="34" charset="0"/>
              </a:rPr>
              <a:t>	A remotely sensed map will display forest damage </a:t>
            </a:r>
            <a:r>
              <a:rPr lang="en-US" sz="2400" b="1" dirty="0" smtClean="0">
                <a:latin typeface="Arial" pitchFamily="34" charset="0"/>
                <a:cs typeface="Arial" pitchFamily="34" charset="0"/>
              </a:rPr>
              <a:t>in a pattern spatially and statistically </a:t>
            </a:r>
            <a:r>
              <a:rPr lang="en-US" sz="2400" dirty="0" smtClean="0">
                <a:latin typeface="Arial" pitchFamily="34" charset="0"/>
                <a:cs typeface="Arial" pitchFamily="34" charset="0"/>
              </a:rPr>
              <a:t>similar to USFS aerial survey maps.</a:t>
            </a:r>
          </a:p>
          <a:p>
            <a:pPr marL="342900" lvl="1" indent="-342900">
              <a:buNone/>
            </a:pPr>
            <a:endParaRPr lang="en-US" sz="2400" dirty="0" smtClean="0">
              <a:latin typeface="Arial" pitchFamily="34" charset="0"/>
              <a:cs typeface="Arial" pitchFamily="34" charset="0"/>
            </a:endParaRPr>
          </a:p>
          <a:p>
            <a:pPr>
              <a:buNone/>
            </a:pPr>
            <a:endParaRPr lang="en-US" sz="2400" b="1" dirty="0">
              <a:solidFill>
                <a:srgbClr val="FF0000"/>
              </a:solidFill>
              <a:latin typeface="Arial" pitchFamily="34" charset="0"/>
              <a:cs typeface="Arial" pitchFamily="34" charset="0"/>
            </a:endParaRPr>
          </a:p>
        </p:txBody>
      </p:sp>
      <p:sp>
        <p:nvSpPr>
          <p:cNvPr id="19470" name="Rectangle 14"/>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19" name="Table 18"/>
          <p:cNvGraphicFramePr>
            <a:graphicFrameLocks noGrp="1"/>
          </p:cNvGraphicFramePr>
          <p:nvPr/>
        </p:nvGraphicFramePr>
        <p:xfrm>
          <a:off x="3581400" y="2971800"/>
          <a:ext cx="4800600" cy="3505200"/>
        </p:xfrm>
        <a:graphic>
          <a:graphicData uri="http://schemas.openxmlformats.org/drawingml/2006/table">
            <a:tbl>
              <a:tblPr/>
              <a:tblGrid>
                <a:gridCol w="4800600"/>
              </a:tblGrid>
              <a:tr h="3047999">
                <a:tc>
                  <a:txBody>
                    <a:bodyPr/>
                    <a:lstStyle/>
                    <a:p>
                      <a:pPr marL="0" marR="0" algn="ctr">
                        <a:lnSpc>
                          <a:spcPct val="115000"/>
                        </a:lnSpc>
                        <a:spcBef>
                          <a:spcPts val="0"/>
                        </a:spcBef>
                        <a:spcAft>
                          <a:spcPts val="0"/>
                        </a:spcAft>
                      </a:pPr>
                      <a:r>
                        <a:rPr lang="en-US" sz="900" b="1" dirty="0" smtClean="0">
                          <a:latin typeface="Arial"/>
                          <a:ea typeface="Calibri"/>
                          <a:cs typeface="Times New Roman"/>
                        </a:rPr>
                        <a:t>                      USFS </a:t>
                      </a:r>
                      <a:r>
                        <a:rPr lang="en-US" sz="900" b="1" dirty="0">
                          <a:latin typeface="Arial"/>
                          <a:ea typeface="Calibri"/>
                          <a:cs typeface="Times New Roman"/>
                        </a:rPr>
                        <a:t>Aerial Survey </a:t>
                      </a:r>
                      <a:r>
                        <a:rPr lang="en-US" sz="900" b="1" dirty="0" smtClean="0">
                          <a:latin typeface="Arial"/>
                          <a:ea typeface="Calibri"/>
                          <a:cs typeface="Times New Roman"/>
                        </a:rPr>
                        <a:t>Map</a:t>
                      </a: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1100" dirty="0">
                        <a:latin typeface="Calibri"/>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endParaRPr lang="en-US" sz="900" b="1" dirty="0" smtClean="0">
                        <a:latin typeface="Arial"/>
                        <a:ea typeface="Calibri"/>
                        <a:cs typeface="Times New Roman"/>
                      </a:endParaRPr>
                    </a:p>
                    <a:p>
                      <a:pPr marL="0" marR="0" algn="ctr">
                        <a:lnSpc>
                          <a:spcPct val="115000"/>
                        </a:lnSpc>
                        <a:spcBef>
                          <a:spcPts val="0"/>
                        </a:spcBef>
                        <a:spcAft>
                          <a:spcPts val="0"/>
                        </a:spcAft>
                      </a:pPr>
                      <a:r>
                        <a:rPr lang="en-US" sz="900" b="1" dirty="0" smtClean="0">
                          <a:latin typeface="Arial"/>
                          <a:ea typeface="Calibri"/>
                          <a:cs typeface="Times New Roman"/>
                        </a:rPr>
                        <a:t>                                Map </a:t>
                      </a:r>
                      <a:r>
                        <a:rPr lang="en-US" sz="900" b="1" dirty="0">
                          <a:latin typeface="Arial"/>
                          <a:ea typeface="Calibri"/>
                          <a:cs typeface="Times New Roman"/>
                        </a:rPr>
                        <a:t>derived from </a:t>
                      </a:r>
                      <a:r>
                        <a:rPr lang="en-US" sz="900" b="1" dirty="0" smtClean="0">
                          <a:latin typeface="Arial"/>
                          <a:ea typeface="Calibri"/>
                          <a:cs typeface="Times New Roman"/>
                        </a:rPr>
                        <a:t>remotely </a:t>
                      </a:r>
                      <a:r>
                        <a:rPr lang="en-US" sz="900" b="1" dirty="0">
                          <a:latin typeface="Arial"/>
                          <a:ea typeface="Calibri"/>
                          <a:cs typeface="Times New Roman"/>
                        </a:rPr>
                        <a:t>sensed Imagery</a:t>
                      </a:r>
                      <a:endParaRPr lang="en-US" sz="1100" dirty="0">
                        <a:latin typeface="Calibri"/>
                        <a:ea typeface="Calibri"/>
                        <a:cs typeface="Times New Roman"/>
                      </a:endParaRPr>
                    </a:p>
                  </a:txBody>
                  <a:tcPr marL="68580" marR="68580" marT="0" marB="0">
                    <a:lnL>
                      <a:noFill/>
                    </a:lnL>
                    <a:lnR>
                      <a:noFill/>
                    </a:lnR>
                    <a:lnT>
                      <a:noFill/>
                    </a:lnT>
                    <a:lnB>
                      <a:noFill/>
                    </a:lnB>
                  </a:tcPr>
                </a:tc>
              </a:tr>
            </a:tbl>
          </a:graphicData>
        </a:graphic>
      </p:graphicFrame>
      <p:grpSp>
        <p:nvGrpSpPr>
          <p:cNvPr id="19471" name="Group 15"/>
          <p:cNvGrpSpPr>
            <a:grpSpLocks/>
          </p:cNvGrpSpPr>
          <p:nvPr/>
        </p:nvGrpSpPr>
        <p:grpSpPr bwMode="auto">
          <a:xfrm>
            <a:off x="5334000" y="3352800"/>
            <a:ext cx="2286000" cy="2743200"/>
            <a:chOff x="3967" y="11876"/>
            <a:chExt cx="2340" cy="3094"/>
          </a:xfrm>
        </p:grpSpPr>
        <p:sp>
          <p:nvSpPr>
            <p:cNvPr id="19483" name="Rectangle 27"/>
            <p:cNvSpPr>
              <a:spLocks noChangeArrowheads="1"/>
            </p:cNvSpPr>
            <p:nvPr/>
          </p:nvSpPr>
          <p:spPr bwMode="auto">
            <a:xfrm>
              <a:off x="3967" y="11876"/>
              <a:ext cx="2100" cy="2625"/>
            </a:xfrm>
            <a:prstGeom prst="rect">
              <a:avLst/>
            </a:prstGeom>
            <a:solidFill>
              <a:srgbClr val="E36C0A"/>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82" name="AutoShape 26"/>
            <p:cNvSpPr>
              <a:spLocks noChangeShapeType="1"/>
            </p:cNvSpPr>
            <p:nvPr/>
          </p:nvSpPr>
          <p:spPr bwMode="auto">
            <a:xfrm flipV="1">
              <a:off x="5167" y="12182"/>
              <a:ext cx="0" cy="148"/>
            </a:xfrm>
            <a:prstGeom prst="straightConnector1">
              <a:avLst/>
            </a:pr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81" name="Rectangle 25"/>
            <p:cNvSpPr>
              <a:spLocks noChangeArrowheads="1"/>
            </p:cNvSpPr>
            <p:nvPr/>
          </p:nvSpPr>
          <p:spPr bwMode="auto">
            <a:xfrm>
              <a:off x="4207" y="12345"/>
              <a:ext cx="2100" cy="2625"/>
            </a:xfrm>
            <a:prstGeom prst="rect">
              <a:avLst/>
            </a:prstGeom>
            <a:solidFill>
              <a:srgbClr val="548DD4"/>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9472" name="Group 16"/>
            <p:cNvGrpSpPr>
              <a:grpSpLocks/>
            </p:cNvGrpSpPr>
            <p:nvPr/>
          </p:nvGrpSpPr>
          <p:grpSpPr bwMode="auto">
            <a:xfrm>
              <a:off x="4520" y="12182"/>
              <a:ext cx="1209" cy="2176"/>
              <a:chOff x="5695" y="1682"/>
              <a:chExt cx="1209" cy="2176"/>
            </a:xfrm>
          </p:grpSpPr>
          <p:grpSp>
            <p:nvGrpSpPr>
              <p:cNvPr id="19474" name="Group 18"/>
              <p:cNvGrpSpPr>
                <a:grpSpLocks/>
              </p:cNvGrpSpPr>
              <p:nvPr/>
            </p:nvGrpSpPr>
            <p:grpSpPr bwMode="auto">
              <a:xfrm>
                <a:off x="6083" y="2207"/>
                <a:ext cx="821" cy="1651"/>
                <a:chOff x="6083" y="2207"/>
                <a:chExt cx="821" cy="1651"/>
              </a:xfrm>
            </p:grpSpPr>
            <p:sp>
              <p:nvSpPr>
                <p:cNvPr id="19480" name="Arc 24"/>
                <p:cNvSpPr>
                  <a:spLocks/>
                </p:cNvSpPr>
                <p:nvPr/>
              </p:nvSpPr>
              <p:spPr bwMode="auto">
                <a:xfrm flipH="1">
                  <a:off x="6083" y="2355"/>
                  <a:ext cx="174" cy="754"/>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9" name="AutoShape 23"/>
                <p:cNvSpPr>
                  <a:spLocks noChangeShapeType="1"/>
                </p:cNvSpPr>
                <p:nvPr/>
              </p:nvSpPr>
              <p:spPr bwMode="auto">
                <a:xfrm>
                  <a:off x="6083" y="3109"/>
                  <a:ext cx="160" cy="511"/>
                </a:xfrm>
                <a:prstGeom prst="straightConnector1">
                  <a:avLst/>
                </a:pr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8" name="Arc 22"/>
                <p:cNvSpPr>
                  <a:spLocks/>
                </p:cNvSpPr>
                <p:nvPr/>
              </p:nvSpPr>
              <p:spPr bwMode="auto">
                <a:xfrm>
                  <a:off x="6257" y="3620"/>
                  <a:ext cx="378" cy="238"/>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7" name="Arc 21"/>
                <p:cNvSpPr>
                  <a:spLocks/>
                </p:cNvSpPr>
                <p:nvPr/>
              </p:nvSpPr>
              <p:spPr bwMode="auto">
                <a:xfrm flipV="1">
                  <a:off x="6635" y="3257"/>
                  <a:ext cx="269" cy="601"/>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6" name="AutoShape 20"/>
                <p:cNvSpPr>
                  <a:spLocks noChangeShapeType="1"/>
                </p:cNvSpPr>
                <p:nvPr/>
              </p:nvSpPr>
              <p:spPr bwMode="auto">
                <a:xfrm flipV="1">
                  <a:off x="6904" y="2207"/>
                  <a:ext cx="0" cy="1050"/>
                </a:xfrm>
                <a:prstGeom prst="straightConnector1">
                  <a:avLst/>
                </a:pr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75" name="Arc 19"/>
                <p:cNvSpPr>
                  <a:spLocks/>
                </p:cNvSpPr>
                <p:nvPr/>
              </p:nvSpPr>
              <p:spPr bwMode="auto">
                <a:xfrm flipH="1">
                  <a:off x="6257" y="2207"/>
                  <a:ext cx="647" cy="148"/>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9473" name="Arc 17"/>
              <p:cNvSpPr>
                <a:spLocks/>
              </p:cNvSpPr>
              <p:nvPr/>
            </p:nvSpPr>
            <p:spPr bwMode="auto">
              <a:xfrm flipH="1">
                <a:off x="5695" y="1682"/>
                <a:ext cx="647" cy="148"/>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9485" name="AutoShape 29"/>
          <p:cNvSpPr>
            <a:spLocks noChangeShapeType="1"/>
          </p:cNvSpPr>
          <p:nvPr/>
        </p:nvSpPr>
        <p:spPr bwMode="auto">
          <a:xfrm>
            <a:off x="5410200" y="3505200"/>
            <a:ext cx="323850" cy="303213"/>
          </a:xfrm>
          <a:prstGeom prst="straightConnector1">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endParaRPr lang="en-US"/>
          </a:p>
        </p:txBody>
      </p:sp>
      <p:sp>
        <p:nvSpPr>
          <p:cNvPr id="19484" name="AutoShape 28"/>
          <p:cNvSpPr>
            <a:spLocks noChangeShapeType="1"/>
          </p:cNvSpPr>
          <p:nvPr/>
        </p:nvSpPr>
        <p:spPr bwMode="auto">
          <a:xfrm flipH="1" flipV="1">
            <a:off x="5410200" y="3810000"/>
            <a:ext cx="357188" cy="303212"/>
          </a:xfrm>
          <a:prstGeom prst="straightConnector1">
            <a:avLst/>
          </a:prstGeom>
          <a:noFill/>
          <a:ln w="9525">
            <a:solidFill>
              <a:srgbClr val="000000"/>
            </a:solidFill>
            <a:round/>
            <a:headEnd/>
            <a:tailEnd type="triangle" w="med" len="med"/>
          </a:ln>
        </p:spPr>
        <p:txBody>
          <a:bodyPr vert="horz" wrap="square" lIns="91440" tIns="45720" rIns="91440" bIns="45720" numCol="1" anchor="t" anchorCtr="0" compatLnSpc="1">
            <a:prstTxWarp prst="textNoShape">
              <a:avLst/>
            </a:prstTxWarp>
          </a:bodyPr>
          <a:lstStyle/>
          <a:p>
            <a:endParaRPr lang="en-US"/>
          </a:p>
        </p:txBody>
      </p:sp>
      <p:sp>
        <p:nvSpPr>
          <p:cNvPr id="21" name="Rectangle 20"/>
          <p:cNvSpPr/>
          <p:nvPr/>
        </p:nvSpPr>
        <p:spPr>
          <a:xfrm>
            <a:off x="762000" y="3048000"/>
            <a:ext cx="4572000" cy="2246769"/>
          </a:xfrm>
          <a:prstGeom prst="rect">
            <a:avLst/>
          </a:prstGeom>
        </p:spPr>
        <p:txBody>
          <a:bodyPr wrap="square">
            <a:spAutoFit/>
          </a:bodyPr>
          <a:lstStyle/>
          <a:p>
            <a:pPr marL="342900" lvl="1" indent="-342900">
              <a:buFontTx/>
              <a:buChar char="-"/>
            </a:pPr>
            <a:r>
              <a:rPr lang="en-US" sz="2000" dirty="0" smtClean="0">
                <a:latin typeface="Arial" pitchFamily="34" charset="0"/>
                <a:cs typeface="Arial" pitchFamily="34" charset="0"/>
              </a:rPr>
              <a:t>Spatially: </a:t>
            </a:r>
          </a:p>
          <a:p>
            <a:pPr marL="742950" lvl="2" indent="-342900">
              <a:buFontTx/>
              <a:buChar char="-"/>
            </a:pPr>
            <a:r>
              <a:rPr lang="en-US" sz="2000" dirty="0" smtClean="0">
                <a:latin typeface="Arial" pitchFamily="34" charset="0"/>
                <a:cs typeface="Arial" pitchFamily="34" charset="0"/>
              </a:rPr>
              <a:t>Scalar analysis</a:t>
            </a:r>
          </a:p>
          <a:p>
            <a:pPr marL="742950" lvl="2" indent="-342900">
              <a:buFontTx/>
              <a:buChar char="-"/>
            </a:pPr>
            <a:r>
              <a:rPr lang="en-US" sz="2000" dirty="0" smtClean="0">
                <a:latin typeface="Arial" pitchFamily="34" charset="0"/>
                <a:cs typeface="Arial" pitchFamily="34" charset="0"/>
              </a:rPr>
              <a:t>Qualitative</a:t>
            </a:r>
          </a:p>
          <a:p>
            <a:pPr marL="742950" lvl="2" indent="-342900">
              <a:buFontTx/>
              <a:buChar char="-"/>
            </a:pPr>
            <a:endParaRPr lang="en-US" sz="2000" dirty="0" smtClean="0">
              <a:latin typeface="Arial" pitchFamily="34" charset="0"/>
              <a:cs typeface="Arial" pitchFamily="34" charset="0"/>
            </a:endParaRPr>
          </a:p>
          <a:p>
            <a:pPr marL="342900" lvl="1" indent="-342900">
              <a:buFontTx/>
              <a:buChar char="-"/>
            </a:pPr>
            <a:r>
              <a:rPr lang="en-US" sz="2000" dirty="0" smtClean="0">
                <a:latin typeface="Arial" pitchFamily="34" charset="0"/>
                <a:cs typeface="Arial" pitchFamily="34" charset="0"/>
              </a:rPr>
              <a:t>Statistically :</a:t>
            </a:r>
          </a:p>
          <a:p>
            <a:pPr marL="742950" lvl="2" indent="-342900">
              <a:buFontTx/>
              <a:buChar char="-"/>
            </a:pPr>
            <a:r>
              <a:rPr lang="en-US" sz="2000" dirty="0" smtClean="0">
                <a:latin typeface="Arial" pitchFamily="34" charset="0"/>
                <a:cs typeface="Arial" pitchFamily="34" charset="0"/>
              </a:rPr>
              <a:t>Cross tabulation</a:t>
            </a:r>
          </a:p>
          <a:p>
            <a:pPr marL="742950" lvl="2" indent="-342900">
              <a:buFontTx/>
              <a:buChar char="-"/>
            </a:pPr>
            <a:r>
              <a:rPr lang="en-US" sz="2000" dirty="0" smtClean="0">
                <a:latin typeface="Arial" pitchFamily="34" charset="0"/>
                <a:cs typeface="Arial" pitchFamily="34" charset="0"/>
              </a:rPr>
              <a:t>Cohen’s kappa coefficient</a:t>
            </a:r>
          </a:p>
        </p:txBody>
      </p:sp>
      <p:cxnSp>
        <p:nvCxnSpPr>
          <p:cNvPr id="22" name="Straight Connector 21"/>
          <p:cNvCxnSpPr/>
          <p:nvPr/>
        </p:nvCxnSpPr>
        <p:spPr>
          <a:xfrm>
            <a:off x="2590800" y="914400"/>
            <a:ext cx="3915508"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398821283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90000000000\Desktop\Yosemite\111612\ccaScalar.jpg"/>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133600" y="228600"/>
            <a:ext cx="4910328" cy="6400800"/>
          </a:xfrm>
          <a:prstGeom prst="rect">
            <a:avLst/>
          </a:prstGeom>
          <a:noFill/>
          <a:ln>
            <a:noFill/>
          </a:ln>
        </p:spPr>
      </p:pic>
    </p:spTree>
    <p:extLst>
      <p:ext uri="{BB962C8B-B14F-4D97-AF65-F5344CB8AC3E}">
        <p14:creationId xmlns:p14="http://schemas.microsoft.com/office/powerpoint/2010/main" xmlns="" val="356801764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90000000000\Desktop\Yosemite\111612\tDiffScalar.jpg"/>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057400" y="228600"/>
            <a:ext cx="4910328" cy="6400800"/>
          </a:xfrm>
          <a:prstGeom prst="rect">
            <a:avLst/>
          </a:prstGeom>
          <a:noFill/>
          <a:ln>
            <a:noFill/>
          </a:ln>
        </p:spPr>
      </p:pic>
    </p:spTree>
    <p:extLst>
      <p:ext uri="{BB962C8B-B14F-4D97-AF65-F5344CB8AC3E}">
        <p14:creationId xmlns:p14="http://schemas.microsoft.com/office/powerpoint/2010/main" xmlns="" val="20558496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rial Narrow" pitchFamily="34" charset="0"/>
                <a:cs typeface="Arial" pitchFamily="34" charset="0"/>
              </a:rPr>
              <a:t>Statement of Problem</a:t>
            </a:r>
            <a:endParaRPr lang="en-US" b="1" dirty="0">
              <a:latin typeface="Arial Narrow" pitchFamily="34" charset="0"/>
              <a:cs typeface="Arial" pitchFamily="34" charset="0"/>
            </a:endParaRPr>
          </a:p>
        </p:txBody>
      </p:sp>
      <p:sp>
        <p:nvSpPr>
          <p:cNvPr id="3" name="Content Placeholder 2"/>
          <p:cNvSpPr>
            <a:spLocks noGrp="1"/>
          </p:cNvSpPr>
          <p:nvPr>
            <p:ph idx="1"/>
          </p:nvPr>
        </p:nvSpPr>
        <p:spPr/>
        <p:txBody>
          <a:bodyPr>
            <a:normAutofit/>
          </a:bodyPr>
          <a:lstStyle/>
          <a:p>
            <a:r>
              <a:rPr lang="en-US" sz="2400" dirty="0" smtClean="0">
                <a:latin typeface="Arial" pitchFamily="34" charset="0"/>
                <a:cs typeface="Arial" pitchFamily="34" charset="0"/>
              </a:rPr>
              <a:t>Damage due to insects and pathogens is the </a:t>
            </a:r>
            <a:r>
              <a:rPr lang="en-US" sz="2400" b="1" dirty="0" smtClean="0">
                <a:latin typeface="Arial" pitchFamily="34" charset="0"/>
                <a:cs typeface="Arial" pitchFamily="34" charset="0"/>
              </a:rPr>
              <a:t>leading cause of disturbance </a:t>
            </a:r>
            <a:r>
              <a:rPr lang="en-US" sz="2400" dirty="0" smtClean="0">
                <a:latin typeface="Arial" pitchFamily="34" charset="0"/>
                <a:cs typeface="Arial" pitchFamily="34" charset="0"/>
              </a:rPr>
              <a:t>in public forested land (USFS, 1994)</a:t>
            </a:r>
          </a:p>
          <a:p>
            <a:endParaRPr lang="en-US" sz="2400" dirty="0" smtClean="0">
              <a:latin typeface="Arial" pitchFamily="34" charset="0"/>
              <a:cs typeface="Arial" pitchFamily="34" charset="0"/>
            </a:endParaRPr>
          </a:p>
        </p:txBody>
      </p:sp>
      <p:pic>
        <p:nvPicPr>
          <p:cNvPr id="8194" name="Picture 2" descr="C:\Users\Karla\Pictures\Yosemite Misc\to upload\100_1995.jpg"/>
          <p:cNvPicPr>
            <a:picLocks noChangeAspect="1" noChangeArrowheads="1"/>
          </p:cNvPicPr>
          <p:nvPr/>
        </p:nvPicPr>
        <p:blipFill>
          <a:blip r:embed="rId3" cstate="print"/>
          <a:srcRect/>
          <a:stretch>
            <a:fillRect/>
          </a:stretch>
        </p:blipFill>
        <p:spPr bwMode="auto">
          <a:xfrm>
            <a:off x="4415308" y="2743200"/>
            <a:ext cx="4369465" cy="3276600"/>
          </a:xfrm>
          <a:prstGeom prst="rect">
            <a:avLst/>
          </a:prstGeom>
          <a:noFill/>
        </p:spPr>
      </p:pic>
      <p:cxnSp>
        <p:nvCxnSpPr>
          <p:cNvPr id="6" name="Straight Connector 5"/>
          <p:cNvCxnSpPr/>
          <p:nvPr/>
        </p:nvCxnSpPr>
        <p:spPr>
          <a:xfrm>
            <a:off x="1981200" y="1295400"/>
            <a:ext cx="5181600" cy="0"/>
          </a:xfrm>
          <a:prstGeom prst="line">
            <a:avLst/>
          </a:prstGeom>
          <a:ln/>
        </p:spPr>
        <p:style>
          <a:lnRef idx="1">
            <a:schemeClr val="dk1"/>
          </a:lnRef>
          <a:fillRef idx="0">
            <a:schemeClr val="dk1"/>
          </a:fillRef>
          <a:effectRef idx="0">
            <a:schemeClr val="dk1"/>
          </a:effectRef>
          <a:fontRef idx="minor">
            <a:schemeClr val="tx1"/>
          </a:fontRef>
        </p:style>
      </p:cxnSp>
      <p:sp>
        <p:nvSpPr>
          <p:cNvPr id="8" name="TextBox 7"/>
          <p:cNvSpPr txBox="1"/>
          <p:nvPr/>
        </p:nvSpPr>
        <p:spPr>
          <a:xfrm>
            <a:off x="914400" y="3200400"/>
            <a:ext cx="3276600" cy="2831544"/>
          </a:xfrm>
          <a:prstGeom prst="rect">
            <a:avLst/>
          </a:prstGeom>
          <a:noFill/>
        </p:spPr>
        <p:txBody>
          <a:bodyPr wrap="square" rtlCol="0">
            <a:spAutoFit/>
          </a:bodyPr>
          <a:lstStyle/>
          <a:p>
            <a:r>
              <a:rPr lang="en-US" sz="2000" b="1" dirty="0" smtClean="0">
                <a:latin typeface="Arial" pitchFamily="34" charset="0"/>
                <a:cs typeface="Arial" pitchFamily="34" charset="0"/>
              </a:rPr>
              <a:t>National Park Service Study:</a:t>
            </a:r>
          </a:p>
          <a:p>
            <a:pPr>
              <a:buNone/>
            </a:pPr>
            <a:r>
              <a:rPr lang="en-US" sz="2000" dirty="0" smtClean="0">
                <a:latin typeface="Arial" pitchFamily="34" charset="0"/>
                <a:cs typeface="Arial" pitchFamily="34" charset="0"/>
              </a:rPr>
              <a:t>Correlate fire occurrence with  insect and pathogen outbreak</a:t>
            </a:r>
          </a:p>
          <a:p>
            <a:pPr>
              <a:buNone/>
            </a:pPr>
            <a:r>
              <a:rPr lang="en-US" sz="2000" dirty="0" smtClean="0">
                <a:latin typeface="Arial" pitchFamily="34" charset="0"/>
                <a:cs typeface="Arial" pitchFamily="34" charset="0"/>
              </a:rPr>
              <a:t>	</a:t>
            </a:r>
          </a:p>
          <a:p>
            <a:pPr>
              <a:buNone/>
            </a:pPr>
            <a:r>
              <a:rPr lang="en-US" sz="2000" b="1" dirty="0" smtClean="0">
                <a:solidFill>
                  <a:srgbClr val="FF0000"/>
                </a:solidFill>
                <a:latin typeface="Arial" pitchFamily="34" charset="0"/>
                <a:cs typeface="Arial" pitchFamily="34" charset="0"/>
              </a:rPr>
              <a:t> A need for accurate damage maps</a:t>
            </a:r>
          </a:p>
          <a:p>
            <a:endParaRPr lang="en-US" dirty="0"/>
          </a:p>
        </p:txBody>
      </p:sp>
    </p:spTree>
    <p:extLst>
      <p:ext uri="{BB962C8B-B14F-4D97-AF65-F5344CB8AC3E}">
        <p14:creationId xmlns:p14="http://schemas.microsoft.com/office/powerpoint/2010/main" xmlns="" val="21381505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rial Narrow" pitchFamily="34" charset="0"/>
              </a:rPr>
              <a:t>Cross Tabulation</a:t>
            </a:r>
            <a:endParaRPr lang="en-US" b="1" dirty="0">
              <a:latin typeface="Arial Narrow" pitchFamily="34" charset="0"/>
            </a:endParaRPr>
          </a:p>
        </p:txBody>
      </p:sp>
      <p:sp>
        <p:nvSpPr>
          <p:cNvPr id="17410"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4" name="Table 3"/>
          <p:cNvGraphicFramePr>
            <a:graphicFrameLocks noGrp="1"/>
          </p:cNvGraphicFramePr>
          <p:nvPr>
            <p:extLst>
              <p:ext uri="{D42A27DB-BD31-4B8C-83A1-F6EECF244321}">
                <p14:modId xmlns:p14="http://schemas.microsoft.com/office/powerpoint/2010/main" xmlns="" val="4090452949"/>
              </p:ext>
            </p:extLst>
          </p:nvPr>
        </p:nvGraphicFramePr>
        <p:xfrm>
          <a:off x="1524000" y="1397000"/>
          <a:ext cx="6096000" cy="1854200"/>
        </p:xfrm>
        <a:graphic>
          <a:graphicData uri="http://schemas.openxmlformats.org/drawingml/2006/table">
            <a:tbl>
              <a:tblPr firstRow="1" bandRow="1">
                <a:tableStyleId>{5C22544A-7EE6-4342-B048-85BDC9FD1C3A}</a:tableStyleId>
              </a:tblPr>
              <a:tblGrid>
                <a:gridCol w="1524000"/>
                <a:gridCol w="1524000"/>
                <a:gridCol w="1524000"/>
                <a:gridCol w="1524000"/>
              </a:tblGrid>
              <a:tr h="370840">
                <a:tc>
                  <a:txBody>
                    <a:bodyPr/>
                    <a:lstStyle/>
                    <a:p>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pPr algn="ctr"/>
                      <a:r>
                        <a:rPr lang="en-US" b="1" dirty="0" smtClean="0">
                          <a:solidFill>
                            <a:schemeClr val="tx1"/>
                          </a:solidFill>
                          <a:latin typeface="Arial" pitchFamily="34" charset="0"/>
                          <a:cs typeface="Arial" pitchFamily="34" charset="0"/>
                        </a:rPr>
                        <a:t>Cross correlation analysis</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USFS</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b="1" dirty="0" smtClean="0">
                          <a:solidFill>
                            <a:schemeClr val="tx1"/>
                          </a:solidFill>
                          <a:latin typeface="Arial" pitchFamily="34" charset="0"/>
                          <a:cs typeface="Arial" pitchFamily="34" charset="0"/>
                        </a:rPr>
                        <a:t>1</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b="1" dirty="0" smtClean="0">
                          <a:solidFill>
                            <a:schemeClr val="tx1"/>
                          </a:solidFill>
                          <a:latin typeface="Arial" pitchFamily="34" charset="0"/>
                          <a:cs typeface="Arial" pitchFamily="34" charset="0"/>
                        </a:rPr>
                        <a:t>2</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b="1" dirty="0" smtClean="0">
                          <a:solidFill>
                            <a:schemeClr val="tx1"/>
                          </a:solidFill>
                          <a:latin typeface="Arial" pitchFamily="34" charset="0"/>
                          <a:cs typeface="Arial" pitchFamily="34" charset="0"/>
                        </a:rPr>
                        <a:t>Sum </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70840">
                <a:tc>
                  <a:txBody>
                    <a:bodyPr/>
                    <a:lstStyle/>
                    <a:p>
                      <a:pPr algn="ctr"/>
                      <a:r>
                        <a:rPr lang="en-US" b="1" dirty="0" smtClean="0">
                          <a:solidFill>
                            <a:schemeClr val="tx1"/>
                          </a:solidFill>
                          <a:latin typeface="Arial" pitchFamily="34" charset="0"/>
                          <a:cs typeface="Arial" pitchFamily="34" charset="0"/>
                        </a:rPr>
                        <a:t>1</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Bef>
                          <a:spcPts val="0"/>
                        </a:spcBef>
                        <a:spcAft>
                          <a:spcPts val="0"/>
                        </a:spcAft>
                      </a:pPr>
                      <a:r>
                        <a:rPr lang="en-US" sz="1800">
                          <a:latin typeface="Arial"/>
                          <a:ea typeface="MS Mincho"/>
                          <a:cs typeface="Times New Roman"/>
                        </a:rPr>
                        <a:t>2500074000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a:latin typeface="Arial"/>
                          <a:ea typeface="MS Mincho"/>
                          <a:cs typeface="Times New Roman"/>
                        </a:rPr>
                        <a:t>359214300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a:latin typeface="Arial"/>
                          <a:ea typeface="MS Mincho"/>
                          <a:cs typeface="Times New Roman"/>
                        </a:rPr>
                        <a:t>2859288300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2</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Bef>
                          <a:spcPts val="0"/>
                        </a:spcBef>
                        <a:spcAft>
                          <a:spcPts val="0"/>
                        </a:spcAft>
                      </a:pPr>
                      <a:r>
                        <a:rPr lang="en-US" sz="1800">
                          <a:latin typeface="Arial"/>
                          <a:ea typeface="MS Mincho"/>
                          <a:cs typeface="Times New Roman"/>
                        </a:rPr>
                        <a:t>146601000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a:latin typeface="Arial"/>
                          <a:ea typeface="MS Mincho"/>
                          <a:cs typeface="Times New Roman"/>
                        </a:rPr>
                        <a:t>24525900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a:latin typeface="Arial"/>
                          <a:ea typeface="MS Mincho"/>
                          <a:cs typeface="Times New Roman"/>
                        </a:rPr>
                        <a:t>171126900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sum</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Bef>
                          <a:spcPts val="0"/>
                        </a:spcBef>
                        <a:spcAft>
                          <a:spcPts val="0"/>
                        </a:spcAft>
                      </a:pPr>
                      <a:r>
                        <a:rPr lang="en-US" sz="1800">
                          <a:latin typeface="Arial"/>
                          <a:ea typeface="MS Mincho"/>
                          <a:cs typeface="Times New Roman"/>
                        </a:rPr>
                        <a:t>2646675000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a:latin typeface="Arial"/>
                          <a:ea typeface="MS Mincho"/>
                          <a:cs typeface="Times New Roman"/>
                        </a:rPr>
                        <a:t>383740200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dirty="0">
                          <a:latin typeface="Arial"/>
                          <a:ea typeface="MS Mincho"/>
                          <a:cs typeface="Times New Roman"/>
                        </a:rPr>
                        <a:t>3030415200</a:t>
                      </a:r>
                      <a:endParaRPr lang="en-US" sz="1800" dirty="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xmlns="" val="3165611163"/>
              </p:ext>
            </p:extLst>
          </p:nvPr>
        </p:nvGraphicFramePr>
        <p:xfrm>
          <a:off x="1524000" y="4038600"/>
          <a:ext cx="6096000" cy="1854200"/>
        </p:xfrm>
        <a:graphic>
          <a:graphicData uri="http://schemas.openxmlformats.org/drawingml/2006/table">
            <a:tbl>
              <a:tblPr firstRow="1" bandRow="1">
                <a:tableStyleId>{5C22544A-7EE6-4342-B048-85BDC9FD1C3A}</a:tableStyleId>
              </a:tblPr>
              <a:tblGrid>
                <a:gridCol w="1524000"/>
                <a:gridCol w="1524000"/>
                <a:gridCol w="1524000"/>
                <a:gridCol w="1524000"/>
              </a:tblGrid>
              <a:tr h="370840">
                <a:tc>
                  <a:txBody>
                    <a:bodyPr/>
                    <a:lstStyle/>
                    <a:p>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pPr algn="ctr"/>
                      <a:r>
                        <a:rPr lang="en-US" b="1" dirty="0" smtClean="0">
                          <a:solidFill>
                            <a:schemeClr val="tx1"/>
                          </a:solidFill>
                          <a:latin typeface="Arial" pitchFamily="34" charset="0"/>
                          <a:cs typeface="Arial" pitchFamily="34" charset="0"/>
                        </a:rPr>
                        <a:t>Tasseled cap</a:t>
                      </a:r>
                      <a:r>
                        <a:rPr lang="en-US" b="1" baseline="0" dirty="0" smtClean="0">
                          <a:solidFill>
                            <a:schemeClr val="tx1"/>
                          </a:solidFill>
                          <a:latin typeface="Arial" pitchFamily="34" charset="0"/>
                          <a:cs typeface="Arial" pitchFamily="34" charset="0"/>
                        </a:rPr>
                        <a:t> difference</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USFS</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b="1" dirty="0" smtClean="0">
                          <a:solidFill>
                            <a:schemeClr val="tx1"/>
                          </a:solidFill>
                          <a:latin typeface="Arial" pitchFamily="34" charset="0"/>
                          <a:cs typeface="Arial" pitchFamily="34" charset="0"/>
                        </a:rPr>
                        <a:t>1</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b="1" dirty="0" smtClean="0">
                          <a:solidFill>
                            <a:schemeClr val="tx1"/>
                          </a:solidFill>
                          <a:latin typeface="Arial" pitchFamily="34" charset="0"/>
                          <a:cs typeface="Arial" pitchFamily="34" charset="0"/>
                        </a:rPr>
                        <a:t>2</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b="1" dirty="0" smtClean="0">
                          <a:solidFill>
                            <a:schemeClr val="tx1"/>
                          </a:solidFill>
                          <a:latin typeface="Arial" pitchFamily="34" charset="0"/>
                          <a:cs typeface="Arial" pitchFamily="34" charset="0"/>
                        </a:rPr>
                        <a:t>sum</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70840">
                <a:tc>
                  <a:txBody>
                    <a:bodyPr/>
                    <a:lstStyle/>
                    <a:p>
                      <a:pPr algn="ctr"/>
                      <a:r>
                        <a:rPr lang="en-US" b="1" dirty="0" smtClean="0">
                          <a:solidFill>
                            <a:schemeClr val="tx1"/>
                          </a:solidFill>
                          <a:latin typeface="Arial" pitchFamily="34" charset="0"/>
                          <a:cs typeface="Arial" pitchFamily="34" charset="0"/>
                        </a:rPr>
                        <a:t>1</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Bef>
                          <a:spcPts val="0"/>
                        </a:spcBef>
                        <a:spcAft>
                          <a:spcPts val="0"/>
                        </a:spcAft>
                      </a:pPr>
                      <a:r>
                        <a:rPr lang="en-US" sz="1800">
                          <a:latin typeface="Arial"/>
                          <a:ea typeface="MS Mincho"/>
                          <a:cs typeface="Times New Roman"/>
                        </a:rPr>
                        <a:t>2670070500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dirty="0">
                          <a:latin typeface="Arial"/>
                          <a:ea typeface="MS Mincho"/>
                          <a:cs typeface="Times New Roman"/>
                        </a:rPr>
                        <a:t>179596800</a:t>
                      </a:r>
                      <a:endParaRPr lang="en-US" sz="1800" dirty="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dirty="0">
                          <a:latin typeface="Arial"/>
                          <a:ea typeface="MS Mincho"/>
                          <a:cs typeface="Times New Roman"/>
                        </a:rPr>
                        <a:t>2849667300</a:t>
                      </a:r>
                      <a:endParaRPr lang="en-US" sz="1800" dirty="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2</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Bef>
                          <a:spcPts val="0"/>
                        </a:spcBef>
                        <a:spcAft>
                          <a:spcPts val="0"/>
                        </a:spcAft>
                      </a:pPr>
                      <a:r>
                        <a:rPr lang="en-US" sz="1800">
                          <a:latin typeface="Arial"/>
                          <a:ea typeface="MS Mincho"/>
                          <a:cs typeface="Times New Roman"/>
                        </a:rPr>
                        <a:t>156815100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dirty="0">
                          <a:latin typeface="Arial"/>
                          <a:ea typeface="MS Mincho"/>
                          <a:cs typeface="Times New Roman"/>
                        </a:rPr>
                        <a:t>14357700</a:t>
                      </a:r>
                      <a:endParaRPr lang="en-US" sz="1800" dirty="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a:latin typeface="Arial"/>
                          <a:ea typeface="MS Mincho"/>
                          <a:cs typeface="Times New Roman"/>
                        </a:rPr>
                        <a:t>171172800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0840">
                <a:tc>
                  <a:txBody>
                    <a:bodyPr/>
                    <a:lstStyle/>
                    <a:p>
                      <a:pPr algn="ctr"/>
                      <a:r>
                        <a:rPr lang="en-US" b="1" dirty="0" smtClean="0">
                          <a:solidFill>
                            <a:schemeClr val="tx1"/>
                          </a:solidFill>
                          <a:latin typeface="Arial" pitchFamily="34" charset="0"/>
                          <a:cs typeface="Arial" pitchFamily="34" charset="0"/>
                        </a:rPr>
                        <a:t>sum</a:t>
                      </a:r>
                      <a:endParaRPr lang="en-US" b="1"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Bef>
                          <a:spcPts val="0"/>
                        </a:spcBef>
                        <a:spcAft>
                          <a:spcPts val="0"/>
                        </a:spcAft>
                      </a:pPr>
                      <a:r>
                        <a:rPr lang="en-US" sz="1800">
                          <a:latin typeface="Arial"/>
                          <a:ea typeface="MS Mincho"/>
                          <a:cs typeface="Times New Roman"/>
                        </a:rPr>
                        <a:t>2826885600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a:latin typeface="Arial"/>
                          <a:ea typeface="MS Mincho"/>
                          <a:cs typeface="Times New Roman"/>
                        </a:rPr>
                        <a:t>193954500</a:t>
                      </a:r>
                      <a:endParaRPr lang="en-US" sz="180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dirty="0">
                          <a:latin typeface="Arial"/>
                          <a:ea typeface="MS Mincho"/>
                          <a:cs typeface="Times New Roman"/>
                        </a:rPr>
                        <a:t>3020840100</a:t>
                      </a:r>
                      <a:endParaRPr lang="en-US" sz="1800" dirty="0">
                        <a:latin typeface="Calibri"/>
                        <a:ea typeface="MS Mincho"/>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cxnSp>
        <p:nvCxnSpPr>
          <p:cNvPr id="6" name="Straight Connector 5"/>
          <p:cNvCxnSpPr/>
          <p:nvPr/>
        </p:nvCxnSpPr>
        <p:spPr>
          <a:xfrm>
            <a:off x="2514600" y="1219200"/>
            <a:ext cx="4191000" cy="0"/>
          </a:xfrm>
          <a:prstGeom prst="line">
            <a:avLst/>
          </a:prstGeom>
          <a:ln/>
        </p:spPr>
        <p:style>
          <a:lnRef idx="1">
            <a:schemeClr val="dk1"/>
          </a:lnRef>
          <a:fillRef idx="0">
            <a:schemeClr val="dk1"/>
          </a:fillRef>
          <a:effectRef idx="0">
            <a:schemeClr val="dk1"/>
          </a:effectRef>
          <a:fontRef idx="minor">
            <a:schemeClr val="tx1"/>
          </a:fontRef>
        </p:style>
      </p:cxnSp>
      <p:sp>
        <p:nvSpPr>
          <p:cNvPr id="3" name="TextBox 2"/>
          <p:cNvSpPr txBox="1"/>
          <p:nvPr/>
        </p:nvSpPr>
        <p:spPr>
          <a:xfrm>
            <a:off x="3810000" y="3276600"/>
            <a:ext cx="1752600" cy="369332"/>
          </a:xfrm>
          <a:prstGeom prst="rect">
            <a:avLst/>
          </a:prstGeom>
          <a:noFill/>
        </p:spPr>
        <p:txBody>
          <a:bodyPr wrap="square" rtlCol="0">
            <a:spAutoFit/>
          </a:bodyPr>
          <a:lstStyle/>
          <a:p>
            <a:r>
              <a:rPr lang="en-US" dirty="0" smtClean="0">
                <a:latin typeface="Arial" pitchFamily="34" charset="0"/>
                <a:cs typeface="Arial" pitchFamily="34" charset="0"/>
              </a:rPr>
              <a:t>Units - m</a:t>
            </a:r>
            <a:r>
              <a:rPr lang="en-US" baseline="30000" dirty="0" smtClean="0">
                <a:latin typeface="Arial" pitchFamily="34" charset="0"/>
                <a:cs typeface="Arial" pitchFamily="34" charset="0"/>
              </a:rPr>
              <a:t>2</a:t>
            </a:r>
            <a:endParaRPr lang="en-US" dirty="0">
              <a:latin typeface="Arial" pitchFamily="34" charset="0"/>
              <a:cs typeface="Arial" pitchFamily="34" charset="0"/>
            </a:endParaRPr>
          </a:p>
        </p:txBody>
      </p:sp>
      <p:sp>
        <p:nvSpPr>
          <p:cNvPr id="8" name="TextBox 7"/>
          <p:cNvSpPr txBox="1"/>
          <p:nvPr/>
        </p:nvSpPr>
        <p:spPr>
          <a:xfrm>
            <a:off x="3810000" y="5867400"/>
            <a:ext cx="1752600" cy="369332"/>
          </a:xfrm>
          <a:prstGeom prst="rect">
            <a:avLst/>
          </a:prstGeom>
          <a:noFill/>
        </p:spPr>
        <p:txBody>
          <a:bodyPr wrap="square" rtlCol="0">
            <a:spAutoFit/>
          </a:bodyPr>
          <a:lstStyle/>
          <a:p>
            <a:r>
              <a:rPr lang="en-US" dirty="0" smtClean="0">
                <a:latin typeface="Arial" pitchFamily="34" charset="0"/>
                <a:cs typeface="Arial" pitchFamily="34" charset="0"/>
              </a:rPr>
              <a:t>Units - m</a:t>
            </a:r>
            <a:r>
              <a:rPr lang="en-US" baseline="30000" dirty="0" smtClean="0">
                <a:latin typeface="Arial" pitchFamily="34" charset="0"/>
                <a:cs typeface="Arial" pitchFamily="34" charset="0"/>
              </a:rPr>
              <a:t>2</a:t>
            </a:r>
            <a:endParaRPr lang="en-US" dirty="0">
              <a:latin typeface="Arial" pitchFamily="34" charset="0"/>
              <a:cs typeface="Arial" pitchFamily="34" charset="0"/>
            </a:endParaRPr>
          </a:p>
        </p:txBody>
      </p:sp>
    </p:spTree>
    <p:extLst>
      <p:ext uri="{BB962C8B-B14F-4D97-AF65-F5344CB8AC3E}">
        <p14:creationId xmlns:p14="http://schemas.microsoft.com/office/powerpoint/2010/main" xmlns="" val="102578377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latin typeface="Arial Narrow" pitchFamily="34" charset="0"/>
              </a:rPr>
              <a:t>Statistical Analysis</a:t>
            </a:r>
            <a:endParaRPr lang="en-US" b="1" dirty="0">
              <a:latin typeface="Arial Narrow" pitchFamily="34" charset="0"/>
            </a:endParaRPr>
          </a:p>
        </p:txBody>
      </p:sp>
      <p:graphicFrame>
        <p:nvGraphicFramePr>
          <p:cNvPr id="6" name="Content Placeholder 5"/>
          <p:cNvGraphicFramePr>
            <a:graphicFrameLocks noGrp="1"/>
          </p:cNvGraphicFramePr>
          <p:nvPr>
            <p:ph idx="1"/>
          </p:nvPr>
        </p:nvGraphicFramePr>
        <p:xfrm>
          <a:off x="-304800" y="2971800"/>
          <a:ext cx="8763000" cy="1512543"/>
        </p:xfrm>
        <a:graphic>
          <a:graphicData uri="http://schemas.openxmlformats.org/drawingml/2006/table">
            <a:tbl>
              <a:tblPr firstRow="1" firstCol="1" bandRow="1">
                <a:tableStyleId>{21E4AEA4-8DFA-4A89-87EB-49C32662AFE0}</a:tableStyleId>
              </a:tblPr>
              <a:tblGrid>
                <a:gridCol w="2667000"/>
                <a:gridCol w="3175000"/>
                <a:gridCol w="2921000"/>
              </a:tblGrid>
              <a:tr h="381000">
                <a:tc>
                  <a:txBody>
                    <a:bodyPr/>
                    <a:lstStyle/>
                    <a:p>
                      <a:endParaRPr lang="en-US" b="1" dirty="0"/>
                    </a:p>
                  </a:txBody>
                  <a:tcPr>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Bef>
                          <a:spcPts val="0"/>
                        </a:spcBef>
                        <a:spcAft>
                          <a:spcPts val="0"/>
                        </a:spcAft>
                      </a:pPr>
                      <a:r>
                        <a:rPr lang="en-US" sz="1800" b="1" dirty="0">
                          <a:solidFill>
                            <a:schemeClr val="tx1"/>
                          </a:solidFill>
                          <a:latin typeface="Arial"/>
                          <a:ea typeface="MS Mincho"/>
                          <a:cs typeface="Times New Roman"/>
                        </a:rPr>
                        <a:t>Cross correlation analysis</a:t>
                      </a:r>
                      <a:endParaRPr lang="en-US" sz="1800" b="1" dirty="0">
                        <a:solidFill>
                          <a:schemeClr val="tx1"/>
                        </a:solidFill>
                        <a:latin typeface="Calibri"/>
                        <a:ea typeface="MS Mincho"/>
                        <a:cs typeface="Times New Roman"/>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Bef>
                          <a:spcPts val="0"/>
                        </a:spcBef>
                        <a:spcAft>
                          <a:spcPts val="0"/>
                        </a:spcAft>
                      </a:pPr>
                      <a:r>
                        <a:rPr lang="en-US" sz="1800" b="1" dirty="0">
                          <a:solidFill>
                            <a:schemeClr val="tx1"/>
                          </a:solidFill>
                          <a:latin typeface="Arial"/>
                          <a:ea typeface="MS Mincho"/>
                          <a:cs typeface="Times New Roman"/>
                        </a:rPr>
                        <a:t>Tasseled cap difference</a:t>
                      </a:r>
                      <a:endParaRPr lang="en-US" sz="1800" b="1" dirty="0">
                        <a:solidFill>
                          <a:schemeClr val="tx1"/>
                        </a:solidFill>
                        <a:latin typeface="Calibri"/>
                        <a:ea typeface="MS Mincho"/>
                        <a:cs typeface="Times New Roman"/>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77181">
                <a:tc>
                  <a:txBody>
                    <a:bodyPr/>
                    <a:lstStyle/>
                    <a:p>
                      <a:pPr marL="0" marR="0" algn="ctr">
                        <a:lnSpc>
                          <a:spcPct val="115000"/>
                        </a:lnSpc>
                        <a:spcBef>
                          <a:spcPts val="0"/>
                        </a:spcBef>
                        <a:spcAft>
                          <a:spcPts val="0"/>
                        </a:spcAft>
                      </a:pPr>
                      <a:r>
                        <a:rPr lang="en-US" sz="1800" b="1">
                          <a:solidFill>
                            <a:schemeClr val="tx1"/>
                          </a:solidFill>
                          <a:latin typeface="Arial"/>
                          <a:ea typeface="MS Mincho"/>
                          <a:cs typeface="Times New Roman"/>
                        </a:rPr>
                        <a:t>P(a)</a:t>
                      </a:r>
                      <a:endParaRPr lang="en-US" sz="1800" b="1">
                        <a:solidFill>
                          <a:schemeClr val="tx1"/>
                        </a:solidFill>
                        <a:latin typeface="Calibri"/>
                        <a:ea typeface="MS Mincho"/>
                        <a:cs typeface="Times New Roman"/>
                      </a:endParaRPr>
                    </a:p>
                  </a:txBody>
                  <a:tcPr marL="68580" marR="68580" marT="0" marB="0">
                    <a:lnL w="12700" cmpd="sng">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Bef>
                          <a:spcPts val="0"/>
                        </a:spcBef>
                        <a:spcAft>
                          <a:spcPts val="0"/>
                        </a:spcAft>
                      </a:pPr>
                      <a:r>
                        <a:rPr lang="en-US" sz="1800">
                          <a:latin typeface="Arial"/>
                          <a:ea typeface="Times New Roman"/>
                          <a:cs typeface="Times New Roman"/>
                        </a:rPr>
                        <a:t>0.833</a:t>
                      </a:r>
                      <a:endParaRPr lang="en-US" sz="1800">
                        <a:latin typeface="Calibri"/>
                        <a:ea typeface="Times New Roman"/>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dirty="0">
                          <a:latin typeface="Arial"/>
                          <a:ea typeface="Times New Roman"/>
                          <a:cs typeface="Times New Roman"/>
                        </a:rPr>
                        <a:t>0.889</a:t>
                      </a:r>
                      <a:endParaRPr lang="en-US" sz="1800" dirty="0">
                        <a:latin typeface="Calibri"/>
                        <a:ea typeface="Times New Roman"/>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7181">
                <a:tc>
                  <a:txBody>
                    <a:bodyPr/>
                    <a:lstStyle/>
                    <a:p>
                      <a:pPr marL="0" marR="0" algn="ctr">
                        <a:lnSpc>
                          <a:spcPct val="115000"/>
                        </a:lnSpc>
                        <a:spcBef>
                          <a:spcPts val="0"/>
                        </a:spcBef>
                        <a:spcAft>
                          <a:spcPts val="0"/>
                        </a:spcAft>
                      </a:pPr>
                      <a:r>
                        <a:rPr lang="en-US" sz="1800" b="1" dirty="0">
                          <a:solidFill>
                            <a:schemeClr val="tx1"/>
                          </a:solidFill>
                          <a:latin typeface="Arial"/>
                          <a:ea typeface="MS Mincho"/>
                          <a:cs typeface="Times New Roman"/>
                        </a:rPr>
                        <a:t>P(e)</a:t>
                      </a:r>
                      <a:endParaRPr lang="en-US" sz="1800" b="1" dirty="0">
                        <a:solidFill>
                          <a:schemeClr val="tx1"/>
                        </a:solidFill>
                        <a:latin typeface="Calibri"/>
                        <a:ea typeface="MS Mincho"/>
                        <a:cs typeface="Times New Roman"/>
                      </a:endParaRPr>
                    </a:p>
                  </a:txBody>
                  <a:tcPr marL="68580" marR="68580" marT="0" marB="0">
                    <a:lnL w="12700" cmpd="sng">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ctr">
                        <a:lnSpc>
                          <a:spcPct val="115000"/>
                        </a:lnSpc>
                        <a:spcBef>
                          <a:spcPts val="0"/>
                        </a:spcBef>
                        <a:spcAft>
                          <a:spcPts val="0"/>
                        </a:spcAft>
                      </a:pPr>
                      <a:r>
                        <a:rPr lang="en-US" sz="1800" dirty="0">
                          <a:latin typeface="Arial"/>
                          <a:ea typeface="Times New Roman"/>
                          <a:cs typeface="Times New Roman"/>
                        </a:rPr>
                        <a:t>0.007</a:t>
                      </a:r>
                      <a:endParaRPr lang="en-US" sz="1800" dirty="0">
                        <a:latin typeface="Calibri"/>
                        <a:ea typeface="Times New Roman"/>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dirty="0">
                          <a:latin typeface="Arial"/>
                          <a:ea typeface="Times New Roman"/>
                          <a:cs typeface="Times New Roman"/>
                        </a:rPr>
                        <a:t>0.886</a:t>
                      </a:r>
                      <a:endParaRPr lang="en-US" sz="1800" dirty="0">
                        <a:latin typeface="Calibri"/>
                        <a:ea typeface="Times New Roman"/>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377181">
                <a:tc>
                  <a:txBody>
                    <a:bodyPr/>
                    <a:lstStyle/>
                    <a:p>
                      <a:pPr marL="0" marR="0" algn="ctr">
                        <a:lnSpc>
                          <a:spcPct val="115000"/>
                        </a:lnSpc>
                        <a:spcBef>
                          <a:spcPts val="0"/>
                        </a:spcBef>
                        <a:spcAft>
                          <a:spcPts val="0"/>
                        </a:spcAft>
                      </a:pPr>
                      <a:r>
                        <a:rPr lang="en-US" sz="1800" b="1" dirty="0">
                          <a:solidFill>
                            <a:schemeClr val="tx1"/>
                          </a:solidFill>
                          <a:latin typeface="Arial"/>
                          <a:ea typeface="MS Mincho"/>
                          <a:cs typeface="Times New Roman"/>
                        </a:rPr>
                        <a:t>Kappa</a:t>
                      </a:r>
                      <a:endParaRPr lang="en-US" sz="1800" b="1" dirty="0">
                        <a:solidFill>
                          <a:schemeClr val="tx1"/>
                        </a:solidFill>
                        <a:latin typeface="Calibri"/>
                        <a:ea typeface="MS Mincho"/>
                        <a:cs typeface="Times New Roman"/>
                      </a:endParaRPr>
                    </a:p>
                  </a:txBody>
                  <a:tcPr marL="68580" marR="68580" marT="0" marB="0">
                    <a:lnL w="12700" cmpd="sng">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algn="ctr">
                        <a:lnSpc>
                          <a:spcPct val="115000"/>
                        </a:lnSpc>
                        <a:spcBef>
                          <a:spcPts val="0"/>
                        </a:spcBef>
                        <a:spcAft>
                          <a:spcPts val="0"/>
                        </a:spcAft>
                      </a:pPr>
                      <a:r>
                        <a:rPr lang="en-US" sz="1800" dirty="0">
                          <a:latin typeface="Arial"/>
                          <a:ea typeface="Times New Roman"/>
                          <a:cs typeface="Times New Roman"/>
                        </a:rPr>
                        <a:t>0.011</a:t>
                      </a:r>
                      <a:endParaRPr lang="en-US" sz="1800" dirty="0">
                        <a:latin typeface="Calibri"/>
                        <a:ea typeface="Times New Roman"/>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15000"/>
                        </a:lnSpc>
                        <a:spcBef>
                          <a:spcPts val="0"/>
                        </a:spcBef>
                        <a:spcAft>
                          <a:spcPts val="0"/>
                        </a:spcAft>
                      </a:pPr>
                      <a:r>
                        <a:rPr lang="en-US" sz="1800" dirty="0">
                          <a:latin typeface="Arial"/>
                          <a:ea typeface="Times New Roman"/>
                          <a:cs typeface="Times New Roman"/>
                        </a:rPr>
                        <a:t>0.019</a:t>
                      </a:r>
                      <a:endParaRPr lang="en-US" sz="1800" dirty="0">
                        <a:latin typeface="Calibri"/>
                        <a:ea typeface="Times New Roman"/>
                        <a:cs typeface="Times New Roman"/>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sp>
        <p:nvSpPr>
          <p:cNvPr id="3" name="TextBox 2"/>
          <p:cNvSpPr txBox="1"/>
          <p:nvPr/>
        </p:nvSpPr>
        <p:spPr>
          <a:xfrm>
            <a:off x="2209800" y="1600200"/>
            <a:ext cx="5250220" cy="646331"/>
          </a:xfrm>
          <a:prstGeom prst="rect">
            <a:avLst/>
          </a:prstGeom>
          <a:noFill/>
        </p:spPr>
        <p:txBody>
          <a:bodyPr wrap="none" rtlCol="0">
            <a:spAutoFit/>
          </a:bodyPr>
          <a:lstStyle/>
          <a:p>
            <a:pPr algn="ctr"/>
            <a:r>
              <a:rPr lang="en-US" dirty="0" smtClean="0">
                <a:latin typeface="Arial" pitchFamily="34" charset="0"/>
                <a:cs typeface="Arial" pitchFamily="34" charset="0"/>
              </a:rPr>
              <a:t>Cohen’s kappa coefficient comparing </a:t>
            </a:r>
          </a:p>
          <a:p>
            <a:pPr algn="ctr"/>
            <a:r>
              <a:rPr lang="en-US" dirty="0" smtClean="0">
                <a:latin typeface="Arial" pitchFamily="34" charset="0"/>
                <a:cs typeface="Arial" pitchFamily="34" charset="0"/>
              </a:rPr>
              <a:t>USFS Aerial Detection Survey to remote methods</a:t>
            </a:r>
            <a:endParaRPr lang="en-US" dirty="0">
              <a:latin typeface="Arial" pitchFamily="34" charset="0"/>
              <a:cs typeface="Arial" pitchFamily="34" charset="0"/>
            </a:endParaRPr>
          </a:p>
        </p:txBody>
      </p:sp>
      <p:cxnSp>
        <p:nvCxnSpPr>
          <p:cNvPr id="5" name="Straight Connector 4"/>
          <p:cNvCxnSpPr/>
          <p:nvPr/>
        </p:nvCxnSpPr>
        <p:spPr>
          <a:xfrm>
            <a:off x="2286000" y="1219200"/>
            <a:ext cx="4419600"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7827890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rial Narrow" pitchFamily="34" charset="0"/>
              </a:rPr>
              <a:t>Hypothesis Testing</a:t>
            </a:r>
            <a:endParaRPr lang="en-US" b="1" dirty="0">
              <a:latin typeface="Arial Narrow" pitchFamily="34" charset="0"/>
            </a:endParaRPr>
          </a:p>
        </p:txBody>
      </p:sp>
      <p:sp>
        <p:nvSpPr>
          <p:cNvPr id="3" name="Content Placeholder 2"/>
          <p:cNvSpPr>
            <a:spLocks noGrp="1"/>
          </p:cNvSpPr>
          <p:nvPr>
            <p:ph idx="1"/>
          </p:nvPr>
        </p:nvSpPr>
        <p:spPr/>
        <p:txBody>
          <a:bodyPr>
            <a:normAutofit/>
          </a:bodyPr>
          <a:lstStyle/>
          <a:p>
            <a:pPr marL="342900" lvl="1" indent="-342900">
              <a:buNone/>
            </a:pPr>
            <a:r>
              <a:rPr lang="en-US" dirty="0" smtClean="0"/>
              <a:t>2</a:t>
            </a:r>
            <a:r>
              <a:rPr lang="en-US" sz="2400" dirty="0" smtClean="0">
                <a:latin typeface="Arial" pitchFamily="34" charset="0"/>
                <a:cs typeface="Arial" pitchFamily="34" charset="0"/>
              </a:rPr>
              <a:t>. A remotely sensed map will display forest damage </a:t>
            </a:r>
            <a:r>
              <a:rPr lang="en-US" sz="2400" b="1" dirty="0" smtClean="0">
                <a:latin typeface="Arial" pitchFamily="34" charset="0"/>
                <a:cs typeface="Arial" pitchFamily="34" charset="0"/>
              </a:rPr>
              <a:t>in a pattern spatially and statistically </a:t>
            </a:r>
            <a:r>
              <a:rPr lang="en-US" sz="2400" dirty="0" smtClean="0">
                <a:latin typeface="Arial" pitchFamily="34" charset="0"/>
                <a:cs typeface="Arial" pitchFamily="34" charset="0"/>
              </a:rPr>
              <a:t>similar to USFS aerial survey maps.</a:t>
            </a:r>
          </a:p>
          <a:p>
            <a:pPr marL="342900" lvl="1" indent="-342900" algn="ctr">
              <a:buNone/>
            </a:pPr>
            <a:r>
              <a:rPr lang="en-US" sz="2400" dirty="0" smtClean="0">
                <a:latin typeface="Arial Narrow" pitchFamily="34" charset="0"/>
              </a:rPr>
              <a:t>				0-.20 slight</a:t>
            </a:r>
          </a:p>
          <a:p>
            <a:pPr marL="342900" lvl="1" indent="-342900" algn="ctr">
              <a:buNone/>
            </a:pPr>
            <a:r>
              <a:rPr lang="en-US" sz="2400" dirty="0" smtClean="0">
                <a:latin typeface="Arial Narrow" pitchFamily="34" charset="0"/>
              </a:rPr>
              <a:t>				 .21–.40 fair</a:t>
            </a:r>
          </a:p>
          <a:p>
            <a:pPr marL="342900" lvl="1" indent="-342900" algn="ctr">
              <a:buNone/>
            </a:pPr>
            <a:r>
              <a:rPr lang="en-US" sz="2400" dirty="0" smtClean="0">
                <a:latin typeface="Arial Narrow" pitchFamily="34" charset="0"/>
              </a:rPr>
              <a:t>				 .41–.60 moderate</a:t>
            </a:r>
          </a:p>
          <a:p>
            <a:pPr marL="342900" lvl="1" indent="-342900" algn="ctr">
              <a:buNone/>
            </a:pPr>
            <a:r>
              <a:rPr lang="en-US" sz="2400" dirty="0" smtClean="0">
                <a:latin typeface="Arial Narrow" pitchFamily="34" charset="0"/>
              </a:rPr>
              <a:t>				 .61–.80 substantial</a:t>
            </a:r>
          </a:p>
          <a:p>
            <a:pPr marL="342900" lvl="1" indent="-342900" algn="ctr">
              <a:buNone/>
            </a:pPr>
            <a:r>
              <a:rPr lang="en-US" sz="2400" dirty="0" smtClean="0">
                <a:latin typeface="Arial Narrow" pitchFamily="34" charset="0"/>
              </a:rPr>
              <a:t>				.81–1 near perfect</a:t>
            </a:r>
          </a:p>
          <a:p>
            <a:pPr marL="342900" lvl="1" indent="-342900" algn="ctr">
              <a:buNone/>
            </a:pPr>
            <a:r>
              <a:rPr lang="en-US" sz="1800" dirty="0" smtClean="0">
                <a:latin typeface="Arial Narrow" pitchFamily="34" charset="0"/>
              </a:rPr>
              <a:t>				Landis and Koch, 1977</a:t>
            </a:r>
            <a:endParaRPr lang="en-US" sz="1800" dirty="0" smtClean="0"/>
          </a:p>
        </p:txBody>
      </p:sp>
      <p:cxnSp>
        <p:nvCxnSpPr>
          <p:cNvPr id="4" name="Straight Connector 3"/>
          <p:cNvCxnSpPr/>
          <p:nvPr/>
        </p:nvCxnSpPr>
        <p:spPr>
          <a:xfrm>
            <a:off x="2133600" y="1295400"/>
            <a:ext cx="4800600" cy="0"/>
          </a:xfrm>
          <a:prstGeom prst="line">
            <a:avLst/>
          </a:prstGeom>
          <a:ln/>
        </p:spPr>
        <p:style>
          <a:lnRef idx="1">
            <a:schemeClr val="dk1"/>
          </a:lnRef>
          <a:fillRef idx="0">
            <a:schemeClr val="dk1"/>
          </a:fillRef>
          <a:effectRef idx="0">
            <a:schemeClr val="dk1"/>
          </a:effectRef>
          <a:fontRef idx="minor">
            <a:schemeClr val="tx1"/>
          </a:fontRef>
        </p:style>
      </p:cxnSp>
      <p:sp>
        <p:nvSpPr>
          <p:cNvPr id="5" name="TextBox 4"/>
          <p:cNvSpPr txBox="1"/>
          <p:nvPr/>
        </p:nvSpPr>
        <p:spPr>
          <a:xfrm>
            <a:off x="1752600" y="4800600"/>
            <a:ext cx="2362200" cy="800219"/>
          </a:xfrm>
          <a:prstGeom prst="rect">
            <a:avLst/>
          </a:prstGeom>
          <a:noFill/>
        </p:spPr>
        <p:txBody>
          <a:bodyPr wrap="square" rtlCol="0">
            <a:spAutoFit/>
          </a:bodyPr>
          <a:lstStyle/>
          <a:p>
            <a:pPr marL="457200" lvl="2" indent="-457200">
              <a:buFont typeface="Arial" pitchFamily="34" charset="0"/>
              <a:buChar char="•"/>
            </a:pPr>
            <a:r>
              <a:rPr lang="en-US" sz="2800" b="1" dirty="0" smtClean="0">
                <a:solidFill>
                  <a:srgbClr val="FF0000"/>
                </a:solidFill>
                <a:latin typeface="Arial" pitchFamily="34" charset="0"/>
                <a:cs typeface="Arial" pitchFamily="34" charset="0"/>
              </a:rPr>
              <a:t>Reject</a:t>
            </a:r>
            <a:endParaRPr lang="en-US" sz="2800" b="1" dirty="0">
              <a:solidFill>
                <a:srgbClr val="FF0000"/>
              </a:solidFill>
              <a:latin typeface="Arial" pitchFamily="34" charset="0"/>
              <a:cs typeface="Arial" pitchFamily="34" charset="0"/>
            </a:endParaRPr>
          </a:p>
          <a:p>
            <a:endParaRPr lang="en-US" dirty="0">
              <a:solidFill>
                <a:srgbClr val="FF0000"/>
              </a:solidFill>
            </a:endParaRPr>
          </a:p>
        </p:txBody>
      </p:sp>
      <p:graphicFrame>
        <p:nvGraphicFramePr>
          <p:cNvPr id="7" name="Table 6"/>
          <p:cNvGraphicFramePr>
            <a:graphicFrameLocks noGrp="1"/>
          </p:cNvGraphicFramePr>
          <p:nvPr/>
        </p:nvGraphicFramePr>
        <p:xfrm>
          <a:off x="381000" y="3505200"/>
          <a:ext cx="3962400" cy="838200"/>
        </p:xfrm>
        <a:graphic>
          <a:graphicData uri="http://schemas.openxmlformats.org/drawingml/2006/table">
            <a:tbl>
              <a:tblPr firstRow="1" bandRow="1">
                <a:tableStyleId>{5C22544A-7EE6-4342-B048-85BDC9FD1C3A}</a:tableStyleId>
              </a:tblPr>
              <a:tblGrid>
                <a:gridCol w="3200400"/>
                <a:gridCol w="762000"/>
              </a:tblGrid>
              <a:tr h="419100">
                <a:tc>
                  <a:txBody>
                    <a:bodyPr/>
                    <a:lstStyle/>
                    <a:p>
                      <a:r>
                        <a:rPr lang="en-US" sz="1800" b="0" dirty="0" smtClean="0">
                          <a:solidFill>
                            <a:schemeClr val="tx1"/>
                          </a:solidFill>
                          <a:latin typeface="Arial" pitchFamily="34" charset="0"/>
                          <a:cs typeface="Arial" pitchFamily="34" charset="0"/>
                        </a:rPr>
                        <a:t>Cross correlation analysis</a:t>
                      </a:r>
                      <a:endParaRPr lang="en-US" sz="1800" b="0" dirty="0">
                        <a:solidFill>
                          <a:schemeClr val="tx1"/>
                        </a:solidFill>
                        <a:latin typeface="Arial" pitchFamily="34" charset="0"/>
                        <a:cs typeface="Arial"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rial" pitchFamily="34" charset="0"/>
                          <a:cs typeface="Arial" pitchFamily="34" charset="0"/>
                        </a:rPr>
                        <a:t>.</a:t>
                      </a:r>
                      <a:r>
                        <a:rPr lang="en-US" sz="1800" b="0" dirty="0" smtClean="0">
                          <a:solidFill>
                            <a:schemeClr val="tx1"/>
                          </a:solidFill>
                          <a:latin typeface="Arial" pitchFamily="34" charset="0"/>
                          <a:cs typeface="Arial" pitchFamily="34" charset="0"/>
                        </a:rPr>
                        <a:t>011</a:t>
                      </a:r>
                      <a:endParaRPr lang="en-US" sz="1800" b="0" dirty="0">
                        <a:solidFill>
                          <a:schemeClr val="tx1"/>
                        </a:solidFill>
                        <a:latin typeface="Arial" pitchFamily="34" charset="0"/>
                        <a:cs typeface="Arial"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r>
              <a:tr h="419100">
                <a:tc>
                  <a:txBody>
                    <a:bodyPr/>
                    <a:lstStyle/>
                    <a:p>
                      <a:r>
                        <a:rPr lang="en-US" sz="1800" dirty="0" smtClean="0">
                          <a:solidFill>
                            <a:schemeClr val="tx1"/>
                          </a:solidFill>
                          <a:latin typeface="Arial" pitchFamily="34" charset="0"/>
                          <a:cs typeface="Arial" pitchFamily="34" charset="0"/>
                        </a:rPr>
                        <a:t>Tasseled  cap</a:t>
                      </a:r>
                      <a:r>
                        <a:rPr lang="en-US" sz="1800" baseline="0" dirty="0" smtClean="0">
                          <a:solidFill>
                            <a:schemeClr val="tx1"/>
                          </a:solidFill>
                          <a:latin typeface="Arial" pitchFamily="34" charset="0"/>
                          <a:cs typeface="Arial" pitchFamily="34" charset="0"/>
                        </a:rPr>
                        <a:t> difference</a:t>
                      </a:r>
                      <a:endParaRPr lang="en-US" sz="1800" dirty="0">
                        <a:solidFill>
                          <a:schemeClr val="tx1"/>
                        </a:solidFill>
                        <a:latin typeface="Arial" pitchFamily="34" charset="0"/>
                        <a:cs typeface="Arial" pitchFamily="34"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sz="1800" dirty="0" smtClean="0">
                          <a:solidFill>
                            <a:schemeClr val="tx1"/>
                          </a:solidFill>
                          <a:latin typeface="Arial" pitchFamily="34" charset="0"/>
                          <a:cs typeface="Arial" pitchFamily="34" charset="0"/>
                        </a:rPr>
                        <a:t>.019</a:t>
                      </a:r>
                      <a:endParaRPr lang="en-US" sz="1800" dirty="0">
                        <a:solidFill>
                          <a:schemeClr val="tx1"/>
                        </a:solidFill>
                        <a:latin typeface="Arial" pitchFamily="34" charset="0"/>
                        <a:cs typeface="Arial" pitchFamily="34"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xmlns="" val="4082722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90000000000\Documents\Yosemite\Ground Truth Points\Photos\mobile_all 101011 633.JPG"/>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28600" y="-381000"/>
            <a:ext cx="5943600" cy="7922260"/>
          </a:xfrm>
          <a:prstGeom prst="rect">
            <a:avLst/>
          </a:prstGeom>
          <a:noFill/>
          <a:ln>
            <a:noFill/>
          </a:ln>
        </p:spPr>
      </p:pic>
      <p:sp>
        <p:nvSpPr>
          <p:cNvPr id="3" name="Content Placeholder 2"/>
          <p:cNvSpPr>
            <a:spLocks noGrp="1"/>
          </p:cNvSpPr>
          <p:nvPr>
            <p:ph idx="1"/>
          </p:nvPr>
        </p:nvSpPr>
        <p:spPr>
          <a:solidFill>
            <a:srgbClr val="F5C449"/>
          </a:solidFill>
        </p:spPr>
        <p:txBody>
          <a:bodyPr>
            <a:normAutofit fontScale="77500" lnSpcReduction="20000"/>
          </a:bodyPr>
          <a:lstStyle/>
          <a:p>
            <a:endParaRPr lang="en-US" dirty="0" smtClean="0">
              <a:latin typeface="Arial" pitchFamily="34" charset="0"/>
              <a:cs typeface="Arial" pitchFamily="34" charset="0"/>
            </a:endParaRPr>
          </a:p>
          <a:p>
            <a:r>
              <a:rPr lang="en-US" dirty="0" smtClean="0">
                <a:latin typeface="Arial" pitchFamily="34" charset="0"/>
                <a:cs typeface="Arial" pitchFamily="34" charset="0"/>
              </a:rPr>
              <a:t>The remote sensing methods had accuracies exceeding that of the manual method</a:t>
            </a:r>
          </a:p>
          <a:p>
            <a:pPr lvl="1"/>
            <a:r>
              <a:rPr lang="en-US" dirty="0" smtClean="0">
                <a:latin typeface="Arial" pitchFamily="34" charset="0"/>
                <a:cs typeface="Arial" pitchFamily="34" charset="0"/>
              </a:rPr>
              <a:t>Less significant to reject second hypothesis</a:t>
            </a:r>
          </a:p>
          <a:p>
            <a:r>
              <a:rPr lang="en-US" dirty="0" smtClean="0">
                <a:latin typeface="Arial" pitchFamily="34" charset="0"/>
                <a:cs typeface="Arial" pitchFamily="34" charset="0"/>
              </a:rPr>
              <a:t>Tasseled cap difference method outperformed in  all tests</a:t>
            </a:r>
          </a:p>
          <a:p>
            <a:r>
              <a:rPr lang="en-US" dirty="0" smtClean="0">
                <a:latin typeface="Arial" pitchFamily="34" charset="0"/>
                <a:cs typeface="Arial" pitchFamily="34" charset="0"/>
              </a:rPr>
              <a:t>USFS Aerial Detection Survey appears to map general areas of forest degradation quite well, however, is not very precise. </a:t>
            </a:r>
          </a:p>
          <a:p>
            <a:r>
              <a:rPr lang="en-US" dirty="0" smtClean="0">
                <a:latin typeface="Arial" pitchFamily="34" charset="0"/>
                <a:cs typeface="Arial" pitchFamily="34" charset="0"/>
              </a:rPr>
              <a:t>Remote sensing techniques exhibited type I errors</a:t>
            </a:r>
          </a:p>
          <a:p>
            <a:pPr lvl="2"/>
            <a:r>
              <a:rPr lang="en-US" dirty="0" smtClean="0">
                <a:latin typeface="Arial" pitchFamily="34" charset="0"/>
                <a:cs typeface="Arial" pitchFamily="34" charset="0"/>
              </a:rPr>
              <a:t>Fluctuations in seasonal and natural environmental conditions. </a:t>
            </a:r>
          </a:p>
          <a:p>
            <a:pPr lvl="2"/>
            <a:r>
              <a:rPr lang="en-US" dirty="0" smtClean="0">
                <a:latin typeface="Arial" pitchFamily="34" charset="0"/>
                <a:cs typeface="Arial" pitchFamily="34" charset="0"/>
              </a:rPr>
              <a:t>Cross correlation analysis may be more sensitive  </a:t>
            </a:r>
          </a:p>
          <a:p>
            <a:endParaRPr lang="en-US" dirty="0">
              <a:latin typeface="Arial" pitchFamily="34" charset="0"/>
              <a:cs typeface="Arial" pitchFamily="34" charset="0"/>
            </a:endParaRPr>
          </a:p>
        </p:txBody>
      </p:sp>
      <p:sp>
        <p:nvSpPr>
          <p:cNvPr id="2" name="Title 1"/>
          <p:cNvSpPr>
            <a:spLocks noGrp="1"/>
          </p:cNvSpPr>
          <p:nvPr>
            <p:ph type="title"/>
          </p:nvPr>
        </p:nvSpPr>
        <p:spPr>
          <a:xfrm>
            <a:off x="2743200" y="533400"/>
            <a:ext cx="4267200" cy="762000"/>
          </a:xfrm>
          <a:solidFill>
            <a:srgbClr val="F5C449"/>
          </a:solidFill>
        </p:spPr>
        <p:txBody>
          <a:bodyPr>
            <a:noAutofit/>
          </a:bodyPr>
          <a:lstStyle/>
          <a:p>
            <a:r>
              <a:rPr lang="en-US" b="1" dirty="0" smtClean="0">
                <a:latin typeface="Arial Narrow" pitchFamily="34" charset="0"/>
              </a:rPr>
              <a:t>Discussion</a:t>
            </a:r>
            <a:endParaRPr lang="en-US" b="1" dirty="0">
              <a:latin typeface="Arial Narrow" pitchFamily="34" charset="0"/>
            </a:endParaRPr>
          </a:p>
        </p:txBody>
      </p:sp>
      <p:cxnSp>
        <p:nvCxnSpPr>
          <p:cNvPr id="5" name="Straight Connector 4"/>
          <p:cNvCxnSpPr/>
          <p:nvPr/>
        </p:nvCxnSpPr>
        <p:spPr>
          <a:xfrm>
            <a:off x="3429000" y="1219200"/>
            <a:ext cx="2895600" cy="0"/>
          </a:xfrm>
          <a:prstGeom prst="line">
            <a:avLst/>
          </a:prstGeom>
          <a:ln w="19050" cmpd="sng">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83762932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90000000000\Documents\Yosemite\Ground Truth Points\Photos\mobile_all 101011 633.JPG"/>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28600" y="-381000"/>
            <a:ext cx="5943600" cy="7922260"/>
          </a:xfrm>
          <a:prstGeom prst="rect">
            <a:avLst/>
          </a:prstGeom>
          <a:noFill/>
          <a:ln>
            <a:noFill/>
          </a:ln>
        </p:spPr>
      </p:pic>
      <p:sp>
        <p:nvSpPr>
          <p:cNvPr id="3" name="Content Placeholder 2"/>
          <p:cNvSpPr>
            <a:spLocks noGrp="1"/>
          </p:cNvSpPr>
          <p:nvPr>
            <p:ph idx="1"/>
          </p:nvPr>
        </p:nvSpPr>
        <p:spPr>
          <a:xfrm>
            <a:off x="457200" y="1600201"/>
            <a:ext cx="8229600" cy="2590800"/>
          </a:xfrm>
          <a:solidFill>
            <a:srgbClr val="F5C449"/>
          </a:solidFill>
        </p:spPr>
        <p:txBody>
          <a:bodyPr>
            <a:normAutofit fontScale="92500" lnSpcReduction="20000"/>
          </a:bodyPr>
          <a:lstStyle/>
          <a:p>
            <a:endParaRPr lang="en-US" sz="2400" dirty="0" smtClean="0">
              <a:latin typeface="Arial" pitchFamily="34" charset="0"/>
              <a:cs typeface="Arial" pitchFamily="34" charset="0"/>
            </a:endParaRPr>
          </a:p>
          <a:p>
            <a:r>
              <a:rPr lang="en-US" sz="2600" dirty="0" smtClean="0">
                <a:latin typeface="Arial" pitchFamily="34" charset="0"/>
                <a:cs typeface="Arial" pitchFamily="34" charset="0"/>
              </a:rPr>
              <a:t>This study offers a means to eliminate the cost and labor associated with the manually derived maps</a:t>
            </a:r>
          </a:p>
          <a:p>
            <a:pPr marL="0" indent="0">
              <a:buNone/>
            </a:pPr>
            <a:endParaRPr lang="en-US" sz="2600" dirty="0" smtClean="0">
              <a:latin typeface="Arial" pitchFamily="34" charset="0"/>
              <a:cs typeface="Arial" pitchFamily="34" charset="0"/>
            </a:endParaRPr>
          </a:p>
          <a:p>
            <a:r>
              <a:rPr lang="en-US" sz="2600" dirty="0" smtClean="0">
                <a:latin typeface="Arial" pitchFamily="34" charset="0"/>
                <a:cs typeface="Arial" pitchFamily="34" charset="0"/>
              </a:rPr>
              <a:t>Minimal data requirements and ease of processing -&gt; may be applied widely</a:t>
            </a:r>
          </a:p>
          <a:p>
            <a:pPr>
              <a:buNone/>
            </a:pPr>
            <a:r>
              <a:rPr lang="en-US" sz="2400" dirty="0" smtClean="0">
                <a:latin typeface="Arial" pitchFamily="34" charset="0"/>
                <a:cs typeface="Arial" pitchFamily="34" charset="0"/>
              </a:rPr>
              <a:t> </a:t>
            </a:r>
          </a:p>
          <a:p>
            <a:endParaRPr lang="en-US" sz="2400" dirty="0">
              <a:latin typeface="Arial" pitchFamily="34" charset="0"/>
              <a:cs typeface="Arial" pitchFamily="34" charset="0"/>
            </a:endParaRPr>
          </a:p>
        </p:txBody>
      </p:sp>
      <p:sp>
        <p:nvSpPr>
          <p:cNvPr id="2" name="Title 1"/>
          <p:cNvSpPr>
            <a:spLocks noGrp="1"/>
          </p:cNvSpPr>
          <p:nvPr>
            <p:ph type="title"/>
          </p:nvPr>
        </p:nvSpPr>
        <p:spPr>
          <a:xfrm>
            <a:off x="2819400" y="533400"/>
            <a:ext cx="3733800" cy="685800"/>
          </a:xfrm>
          <a:solidFill>
            <a:srgbClr val="F5C449"/>
          </a:solidFill>
        </p:spPr>
        <p:txBody>
          <a:bodyPr>
            <a:noAutofit/>
          </a:bodyPr>
          <a:lstStyle/>
          <a:p>
            <a:r>
              <a:rPr lang="en-US" b="1" dirty="0" smtClean="0">
                <a:latin typeface="Arial Narrow" pitchFamily="34" charset="0"/>
              </a:rPr>
              <a:t>Implications</a:t>
            </a:r>
            <a:endParaRPr lang="en-US" b="1" dirty="0">
              <a:latin typeface="Arial Narrow" pitchFamily="34" charset="0"/>
            </a:endParaRPr>
          </a:p>
        </p:txBody>
      </p:sp>
      <p:cxnSp>
        <p:nvCxnSpPr>
          <p:cNvPr id="5" name="Straight Connector 4"/>
          <p:cNvCxnSpPr/>
          <p:nvPr/>
        </p:nvCxnSpPr>
        <p:spPr>
          <a:xfrm>
            <a:off x="2895600" y="1143000"/>
            <a:ext cx="3352800" cy="0"/>
          </a:xfrm>
          <a:prstGeom prst="line">
            <a:avLst/>
          </a:prstGeom>
          <a:ln w="19050" cmpd="sng">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86578767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90000000000\Documents\Yosemite\Ground Truth Points\Photos\mobile_all 101011 633.JPG"/>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28600" y="-381000"/>
            <a:ext cx="5943600" cy="7922260"/>
          </a:xfrm>
          <a:prstGeom prst="rect">
            <a:avLst/>
          </a:prstGeom>
          <a:noFill/>
          <a:ln>
            <a:noFill/>
          </a:ln>
        </p:spPr>
      </p:pic>
      <p:sp>
        <p:nvSpPr>
          <p:cNvPr id="3" name="Content Placeholder 2"/>
          <p:cNvSpPr>
            <a:spLocks noGrp="1"/>
          </p:cNvSpPr>
          <p:nvPr>
            <p:ph idx="1"/>
          </p:nvPr>
        </p:nvSpPr>
        <p:spPr>
          <a:xfrm>
            <a:off x="533400" y="1676400"/>
            <a:ext cx="7620000" cy="3276600"/>
          </a:xfrm>
          <a:solidFill>
            <a:srgbClr val="F5C449">
              <a:alpha val="93000"/>
            </a:srgbClr>
          </a:solidFill>
        </p:spPr>
        <p:txBody>
          <a:bodyPr>
            <a:normAutofit/>
          </a:bodyPr>
          <a:lstStyle/>
          <a:p>
            <a:pPr>
              <a:buNone/>
            </a:pPr>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Enhanced forms of topographic correction</a:t>
            </a:r>
          </a:p>
          <a:p>
            <a:pPr lvl="1"/>
            <a:r>
              <a:rPr lang="en-US" sz="2400" dirty="0" err="1" smtClean="0">
                <a:latin typeface="Arial" pitchFamily="34" charset="0"/>
                <a:cs typeface="Arial" pitchFamily="34" charset="0"/>
              </a:rPr>
              <a:t>Teillet</a:t>
            </a:r>
            <a:r>
              <a:rPr lang="en-US" sz="2400" dirty="0" smtClean="0">
                <a:latin typeface="Arial" pitchFamily="34" charset="0"/>
                <a:cs typeface="Arial" pitchFamily="34" charset="0"/>
              </a:rPr>
              <a:t>-C correction outlined by Meyer et al., (1993) </a:t>
            </a:r>
          </a:p>
          <a:p>
            <a:r>
              <a:rPr lang="en-US" sz="2400" dirty="0" smtClean="0">
                <a:latin typeface="Arial" pitchFamily="34" charset="0"/>
                <a:cs typeface="Arial" pitchFamily="34" charset="0"/>
              </a:rPr>
              <a:t>Adjusting thresholds</a:t>
            </a:r>
          </a:p>
          <a:p>
            <a:r>
              <a:rPr lang="en-US" sz="2400" dirty="0" smtClean="0">
                <a:latin typeface="Arial" pitchFamily="34" charset="0"/>
                <a:cs typeface="Arial" pitchFamily="34" charset="0"/>
              </a:rPr>
              <a:t>Manipulate the accuracy assessment method</a:t>
            </a:r>
          </a:p>
          <a:p>
            <a:pPr marL="0" indent="0">
              <a:buNone/>
            </a:pPr>
            <a:endParaRPr lang="en-US" sz="2400" dirty="0">
              <a:latin typeface="Arial" pitchFamily="34" charset="0"/>
              <a:cs typeface="Arial" pitchFamily="34" charset="0"/>
            </a:endParaRPr>
          </a:p>
        </p:txBody>
      </p:sp>
      <p:sp>
        <p:nvSpPr>
          <p:cNvPr id="2" name="Title 1"/>
          <p:cNvSpPr>
            <a:spLocks noGrp="1"/>
          </p:cNvSpPr>
          <p:nvPr>
            <p:ph type="title"/>
          </p:nvPr>
        </p:nvSpPr>
        <p:spPr>
          <a:xfrm>
            <a:off x="762000" y="533400"/>
            <a:ext cx="7924800" cy="838200"/>
          </a:xfrm>
          <a:solidFill>
            <a:srgbClr val="F5C449"/>
          </a:solidFill>
        </p:spPr>
        <p:txBody>
          <a:bodyPr>
            <a:normAutofit fontScale="90000"/>
          </a:bodyPr>
          <a:lstStyle/>
          <a:p>
            <a:r>
              <a:rPr lang="en-US" b="1" dirty="0" smtClean="0">
                <a:latin typeface="Arial Narrow" pitchFamily="34" charset="0"/>
              </a:rPr>
              <a:t>Recommendations for Further Study</a:t>
            </a:r>
            <a:endParaRPr lang="en-US" b="1" dirty="0">
              <a:latin typeface="Arial Narrow" pitchFamily="34" charset="0"/>
            </a:endParaRPr>
          </a:p>
        </p:txBody>
      </p:sp>
      <p:cxnSp>
        <p:nvCxnSpPr>
          <p:cNvPr id="5" name="Straight Connector 4"/>
          <p:cNvCxnSpPr/>
          <p:nvPr/>
        </p:nvCxnSpPr>
        <p:spPr>
          <a:xfrm>
            <a:off x="838200" y="1219200"/>
            <a:ext cx="7696200" cy="0"/>
          </a:xfrm>
          <a:prstGeom prst="line">
            <a:avLst/>
          </a:prstGeom>
          <a:ln w="19050" cmpd="sng">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63097166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28600"/>
            <a:ext cx="7543800" cy="1143000"/>
          </a:xfrm>
        </p:spPr>
        <p:txBody>
          <a:bodyPr/>
          <a:lstStyle/>
          <a:p>
            <a:r>
              <a:rPr lang="en-US" b="1" dirty="0" smtClean="0">
                <a:latin typeface="Arial Narrow" pitchFamily="34" charset="0"/>
              </a:rPr>
              <a:t>References</a:t>
            </a:r>
            <a:endParaRPr lang="en-US" b="1" dirty="0">
              <a:latin typeface="Arial Narrow" pitchFamily="34" charset="0"/>
            </a:endParaRPr>
          </a:p>
        </p:txBody>
      </p:sp>
      <p:sp>
        <p:nvSpPr>
          <p:cNvPr id="3" name="Content Placeholder 2"/>
          <p:cNvSpPr>
            <a:spLocks noGrp="1"/>
          </p:cNvSpPr>
          <p:nvPr>
            <p:ph idx="1"/>
          </p:nvPr>
        </p:nvSpPr>
        <p:spPr>
          <a:xfrm>
            <a:off x="381000" y="1371600"/>
            <a:ext cx="8382000" cy="4876800"/>
          </a:xfrm>
          <a:noFill/>
        </p:spPr>
        <p:txBody>
          <a:bodyPr>
            <a:normAutofit/>
          </a:bodyPr>
          <a:lstStyle/>
          <a:p>
            <a:pPr>
              <a:buNone/>
            </a:pPr>
            <a:r>
              <a:rPr lang="en-US" sz="1200" dirty="0" err="1" smtClean="0">
                <a:latin typeface="Arial" pitchFamily="34" charset="0"/>
                <a:cs typeface="Arial" pitchFamily="34" charset="0"/>
              </a:rPr>
              <a:t>Bré</a:t>
            </a:r>
            <a:r>
              <a:rPr lang="en-US" sz="1200" dirty="0" smtClean="0">
                <a:latin typeface="Arial" pitchFamily="34" charset="0"/>
                <a:cs typeface="Arial" pitchFamily="34" charset="0"/>
              </a:rPr>
              <a:t> </a:t>
            </a:r>
            <a:r>
              <a:rPr lang="en-US" sz="1200" dirty="0" err="1" smtClean="0">
                <a:latin typeface="Arial" pitchFamily="34" charset="0"/>
                <a:cs typeface="Arial" pitchFamily="34" charset="0"/>
              </a:rPr>
              <a:t>da</a:t>
            </a:r>
            <a:r>
              <a:rPr lang="en-US" sz="1200" dirty="0" smtClean="0">
                <a:latin typeface="Arial" pitchFamily="34" charset="0"/>
                <a:cs typeface="Arial" pitchFamily="34" charset="0"/>
              </a:rPr>
              <a:t>, Nathalie J. J. “Ground based measurements of leaf area index; A review of methods, instruments and current controversies.” </a:t>
            </a:r>
            <a:r>
              <a:rPr lang="en-US" sz="1200" i="1" u="sng" dirty="0" smtClean="0">
                <a:latin typeface="Arial" pitchFamily="34" charset="0"/>
                <a:cs typeface="Arial" pitchFamily="34" charset="0"/>
              </a:rPr>
              <a:t>Perspectives in Experimental Biology</a:t>
            </a:r>
            <a:r>
              <a:rPr lang="en-US" sz="1200" dirty="0" smtClean="0">
                <a:latin typeface="Arial" pitchFamily="34" charset="0"/>
                <a:cs typeface="Arial" pitchFamily="34" charset="0"/>
              </a:rPr>
              <a:t> 54, no. 392(2003): 2403-2417.</a:t>
            </a:r>
          </a:p>
          <a:p>
            <a:pPr>
              <a:buNone/>
            </a:pPr>
            <a:r>
              <a:rPr lang="en-US" sz="1200" dirty="0" smtClean="0">
                <a:latin typeface="Arial" pitchFamily="34" charset="0"/>
                <a:cs typeface="Arial" pitchFamily="34" charset="0"/>
              </a:rPr>
              <a:t>Campbell, James P.</a:t>
            </a:r>
            <a:r>
              <a:rPr lang="en-US" sz="1200" i="1" dirty="0" smtClean="0">
                <a:latin typeface="Arial" pitchFamily="34" charset="0"/>
                <a:cs typeface="Arial" pitchFamily="34" charset="0"/>
              </a:rPr>
              <a:t> Introduction to Remote Sensing: Fourth Edition</a:t>
            </a:r>
            <a:r>
              <a:rPr lang="en-US" sz="1200" dirty="0" smtClean="0">
                <a:latin typeface="Arial" pitchFamily="34" charset="0"/>
                <a:cs typeface="Arial" pitchFamily="34" charset="0"/>
              </a:rPr>
              <a:t>. New York, London: The Guilford Press, 2002.</a:t>
            </a:r>
          </a:p>
          <a:p>
            <a:pPr>
              <a:buNone/>
            </a:pPr>
            <a:r>
              <a:rPr lang="en-US" sz="1200" dirty="0" smtClean="0">
                <a:latin typeface="Arial" pitchFamily="34" charset="0"/>
                <a:cs typeface="Arial" pitchFamily="34" charset="0"/>
              </a:rPr>
              <a:t>Canada Centre for Remote Sensing . “Mapping land cover change and terrestrial dynamics over northern Canada using multi-temporal </a:t>
            </a:r>
            <a:r>
              <a:rPr lang="en-US" sz="1200" dirty="0" err="1" smtClean="0">
                <a:latin typeface="Arial" pitchFamily="34" charset="0"/>
                <a:cs typeface="Arial" pitchFamily="34" charset="0"/>
              </a:rPr>
              <a:t>Landsat</a:t>
            </a:r>
            <a:r>
              <a:rPr lang="en-US" sz="1200" dirty="0" smtClean="0">
                <a:latin typeface="Arial" pitchFamily="34" charset="0"/>
                <a:cs typeface="Arial" pitchFamily="34" charset="0"/>
              </a:rPr>
              <a:t> imagery.” Paper presented at a meeting, 2005.</a:t>
            </a:r>
          </a:p>
          <a:p>
            <a:pPr>
              <a:buNone/>
            </a:pPr>
            <a:r>
              <a:rPr lang="en-US" sz="1200" dirty="0" err="1" smtClean="0">
                <a:latin typeface="Arial" pitchFamily="34" charset="0"/>
                <a:cs typeface="Arial" pitchFamily="34" charset="0"/>
              </a:rPr>
              <a:t>Chalifoux</a:t>
            </a:r>
            <a:r>
              <a:rPr lang="en-US" sz="1200" dirty="0" smtClean="0">
                <a:latin typeface="Arial" pitchFamily="34" charset="0"/>
                <a:cs typeface="Arial" pitchFamily="34" charset="0"/>
              </a:rPr>
              <a:t>, S., </a:t>
            </a:r>
            <a:r>
              <a:rPr lang="en-US" sz="1200" dirty="0" err="1" smtClean="0">
                <a:latin typeface="Arial" pitchFamily="34" charset="0"/>
                <a:cs typeface="Arial" pitchFamily="34" charset="0"/>
              </a:rPr>
              <a:t>Cavayas</a:t>
            </a:r>
            <a:r>
              <a:rPr lang="en-US" sz="1200" dirty="0" smtClean="0">
                <a:latin typeface="Arial" pitchFamily="34" charset="0"/>
                <a:cs typeface="Arial" pitchFamily="34" charset="0"/>
              </a:rPr>
              <a:t>, F. &amp; Gray, J. T. “Map-guided approach for the automatic detection on </a:t>
            </a:r>
            <a:r>
              <a:rPr lang="en-US" sz="1200" dirty="0" err="1" smtClean="0">
                <a:latin typeface="Arial" pitchFamily="34" charset="0"/>
                <a:cs typeface="Arial" pitchFamily="34" charset="0"/>
              </a:rPr>
              <a:t>Landsat</a:t>
            </a:r>
            <a:r>
              <a:rPr lang="en-US" sz="1200" dirty="0" smtClean="0">
                <a:latin typeface="Arial" pitchFamily="34" charset="0"/>
                <a:cs typeface="Arial" pitchFamily="34" charset="0"/>
              </a:rPr>
              <a:t> TM images of forest stands damaged by the spruce budworm.” </a:t>
            </a:r>
            <a:r>
              <a:rPr lang="en-US" sz="1200" i="1" dirty="0" smtClean="0">
                <a:latin typeface="Arial" pitchFamily="34" charset="0"/>
                <a:cs typeface="Arial" pitchFamily="34" charset="0"/>
              </a:rPr>
              <a:t>Photogrammetric Engineering and Remote Sensing </a:t>
            </a:r>
            <a:r>
              <a:rPr lang="en-US" sz="1200" dirty="0" smtClean="0">
                <a:latin typeface="Arial" pitchFamily="34" charset="0"/>
                <a:cs typeface="Arial" pitchFamily="34" charset="0"/>
              </a:rPr>
              <a:t>64(1998): 629−635.</a:t>
            </a:r>
          </a:p>
          <a:p>
            <a:pPr>
              <a:buNone/>
            </a:pPr>
            <a:r>
              <a:rPr lang="en-US" sz="1200" dirty="0" smtClean="0">
                <a:latin typeface="Arial" pitchFamily="34" charset="0"/>
                <a:cs typeface="Arial" pitchFamily="34" charset="0"/>
              </a:rPr>
              <a:t>Cohen, Warren B. and Samuel N. </a:t>
            </a:r>
            <a:r>
              <a:rPr lang="en-US" sz="1200" dirty="0" err="1" smtClean="0">
                <a:latin typeface="Arial" pitchFamily="34" charset="0"/>
                <a:cs typeface="Arial" pitchFamily="34" charset="0"/>
              </a:rPr>
              <a:t>Goward</a:t>
            </a:r>
            <a:r>
              <a:rPr lang="en-US" sz="1200" dirty="0" smtClean="0">
                <a:latin typeface="Arial" pitchFamily="34" charset="0"/>
                <a:cs typeface="Arial" pitchFamily="34" charset="0"/>
              </a:rPr>
              <a:t>.“</a:t>
            </a:r>
            <a:r>
              <a:rPr lang="en-US" sz="1200" dirty="0" err="1" smtClean="0">
                <a:latin typeface="Arial" pitchFamily="34" charset="0"/>
                <a:cs typeface="Arial" pitchFamily="34" charset="0"/>
              </a:rPr>
              <a:t>Landsat’s</a:t>
            </a:r>
            <a:r>
              <a:rPr lang="en-US" sz="1200" dirty="0" smtClean="0">
                <a:latin typeface="Arial" pitchFamily="34" charset="0"/>
                <a:cs typeface="Arial" pitchFamily="34" charset="0"/>
              </a:rPr>
              <a:t> Role in Ecological Applications in Remote Sensing.” </a:t>
            </a:r>
            <a:r>
              <a:rPr lang="en-US" sz="1200" i="1" dirty="0" smtClean="0">
                <a:latin typeface="Arial" pitchFamily="34" charset="0"/>
                <a:cs typeface="Arial" pitchFamily="34" charset="0"/>
              </a:rPr>
              <a:t>Bioscience</a:t>
            </a:r>
            <a:r>
              <a:rPr lang="en-US" sz="1200" dirty="0" smtClean="0">
                <a:latin typeface="Arial" pitchFamily="34" charset="0"/>
                <a:cs typeface="Arial" pitchFamily="34" charset="0"/>
              </a:rPr>
              <a:t> 54 no. 6 (2004): 535-545.</a:t>
            </a:r>
          </a:p>
          <a:p>
            <a:pPr>
              <a:buNone/>
            </a:pPr>
            <a:r>
              <a:rPr lang="en-US" sz="1200" dirty="0" smtClean="0">
                <a:latin typeface="Arial" pitchFamily="34" charset="0"/>
                <a:cs typeface="Arial" pitchFamily="34" charset="0"/>
              </a:rPr>
              <a:t>Curran, P.J. “Multispectral remote sensing for the estimation of green leaf area index.” </a:t>
            </a:r>
            <a:r>
              <a:rPr lang="en-US" sz="1200" i="1" dirty="0" smtClean="0">
                <a:latin typeface="Arial" pitchFamily="34" charset="0"/>
                <a:cs typeface="Arial" pitchFamily="34" charset="0"/>
              </a:rPr>
              <a:t>The Royal Society</a:t>
            </a:r>
            <a:r>
              <a:rPr lang="en-US" sz="1200" u="sng" dirty="0" smtClean="0">
                <a:latin typeface="Arial" pitchFamily="34" charset="0"/>
                <a:cs typeface="Arial" pitchFamily="34" charset="0"/>
              </a:rPr>
              <a:t> </a:t>
            </a:r>
            <a:r>
              <a:rPr lang="en-US" sz="1200" dirty="0" smtClean="0">
                <a:latin typeface="Arial" pitchFamily="34" charset="0"/>
                <a:cs typeface="Arial" pitchFamily="34" charset="0"/>
              </a:rPr>
              <a:t>309 (1983): 257 – 270.</a:t>
            </a:r>
          </a:p>
          <a:p>
            <a:pPr>
              <a:buNone/>
            </a:pPr>
            <a:r>
              <a:rPr lang="en-US" sz="1200" dirty="0" smtClean="0">
                <a:latin typeface="Arial" pitchFamily="34" charset="0"/>
                <a:cs typeface="Arial" pitchFamily="34" charset="0"/>
              </a:rPr>
              <a:t>Davey, C. A., K. T. Redmond and D. B. </a:t>
            </a:r>
            <a:r>
              <a:rPr lang="en-US" sz="1200" dirty="0" err="1" smtClean="0">
                <a:latin typeface="Arial" pitchFamily="34" charset="0"/>
                <a:cs typeface="Arial" pitchFamily="34" charset="0"/>
              </a:rPr>
              <a:t>Simeral</a:t>
            </a:r>
            <a:r>
              <a:rPr lang="en-US" sz="1200" dirty="0" smtClean="0">
                <a:latin typeface="Arial" pitchFamily="34" charset="0"/>
                <a:cs typeface="Arial" pitchFamily="34" charset="0"/>
              </a:rPr>
              <a:t>. Weather and climate inventory National Park Service Sierra Nevada Network. A report prepared by the Western Regional Climate Center, Desert Research Institute. Reno, NV: 2007</a:t>
            </a:r>
          </a:p>
          <a:p>
            <a:pPr>
              <a:buNone/>
            </a:pPr>
            <a:r>
              <a:rPr lang="en-US" sz="1200" dirty="0" smtClean="0">
                <a:latin typeface="Arial" pitchFamily="34" charset="0"/>
                <a:cs typeface="Arial" pitchFamily="34" charset="0"/>
              </a:rPr>
              <a:t>de </a:t>
            </a:r>
            <a:r>
              <a:rPr lang="en-US" sz="1200" dirty="0" err="1" smtClean="0">
                <a:latin typeface="Arial" pitchFamily="34" charset="0"/>
                <a:cs typeface="Arial" pitchFamily="34" charset="0"/>
              </a:rPr>
              <a:t>Beurs</a:t>
            </a:r>
            <a:r>
              <a:rPr lang="en-US" sz="1200" dirty="0" smtClean="0">
                <a:latin typeface="Arial" pitchFamily="34" charset="0"/>
                <a:cs typeface="Arial" pitchFamily="34" charset="0"/>
              </a:rPr>
              <a:t>, K.M. and P.A. </a:t>
            </a:r>
            <a:r>
              <a:rPr lang="en-US" sz="1200" dirty="0" err="1" smtClean="0">
                <a:latin typeface="Arial" pitchFamily="34" charset="0"/>
                <a:cs typeface="Arial" pitchFamily="34" charset="0"/>
              </a:rPr>
              <a:t>Towsend</a:t>
            </a:r>
            <a:r>
              <a:rPr lang="en-US" sz="1200" dirty="0" smtClean="0">
                <a:latin typeface="Arial" pitchFamily="34" charset="0"/>
                <a:cs typeface="Arial" pitchFamily="34" charset="0"/>
              </a:rPr>
              <a:t>. “Estimating the effect of gypsy moth defoliation using MODIS.” </a:t>
            </a:r>
            <a:r>
              <a:rPr lang="en-US" sz="1200" i="1" dirty="0" smtClean="0">
                <a:latin typeface="Arial" pitchFamily="34" charset="0"/>
                <a:cs typeface="Arial" pitchFamily="34" charset="0"/>
              </a:rPr>
              <a:t>Remote Sensing of the Environment</a:t>
            </a:r>
            <a:r>
              <a:rPr lang="en-US" sz="1200" dirty="0" smtClean="0">
                <a:latin typeface="Arial" pitchFamily="34" charset="0"/>
                <a:cs typeface="Arial" pitchFamily="34" charset="0"/>
              </a:rPr>
              <a:t>  112 (2008): 3983–3990.</a:t>
            </a:r>
          </a:p>
          <a:p>
            <a:pPr>
              <a:buNone/>
            </a:pPr>
            <a:r>
              <a:rPr lang="en-US" sz="1200" dirty="0" err="1" smtClean="0">
                <a:latin typeface="Arial" pitchFamily="34" charset="0"/>
                <a:cs typeface="Arial" pitchFamily="34" charset="0"/>
              </a:rPr>
              <a:t>Fassnacht</a:t>
            </a:r>
            <a:r>
              <a:rPr lang="en-US" sz="1200" dirty="0" smtClean="0">
                <a:latin typeface="Arial" pitchFamily="34" charset="0"/>
                <a:cs typeface="Arial" pitchFamily="34" charset="0"/>
              </a:rPr>
              <a:t>, Karin S., </a:t>
            </a:r>
            <a:r>
              <a:rPr lang="en-US" sz="1200" dirty="0" err="1" smtClean="0">
                <a:latin typeface="Arial" pitchFamily="34" charset="0"/>
                <a:cs typeface="Arial" pitchFamily="34" charset="0"/>
              </a:rPr>
              <a:t>Stith</a:t>
            </a:r>
            <a:r>
              <a:rPr lang="en-US" sz="1200" dirty="0" smtClean="0">
                <a:latin typeface="Arial" pitchFamily="34" charset="0"/>
                <a:cs typeface="Arial" pitchFamily="34" charset="0"/>
              </a:rPr>
              <a:t> T. Gower, Mark D. </a:t>
            </a:r>
            <a:r>
              <a:rPr lang="en-US" sz="1200" dirty="0" err="1" smtClean="0">
                <a:latin typeface="Arial" pitchFamily="34" charset="0"/>
                <a:cs typeface="Arial" pitchFamily="34" charset="0"/>
              </a:rPr>
              <a:t>MacKenzie</a:t>
            </a:r>
            <a:r>
              <a:rPr lang="en-US" sz="1200" dirty="0" smtClean="0">
                <a:latin typeface="Arial" pitchFamily="34" charset="0"/>
                <a:cs typeface="Arial" pitchFamily="34" charset="0"/>
              </a:rPr>
              <a:t>, Erik V. </a:t>
            </a:r>
            <a:r>
              <a:rPr lang="en-US" sz="1200" dirty="0" err="1" smtClean="0">
                <a:latin typeface="Arial" pitchFamily="34" charset="0"/>
                <a:cs typeface="Arial" pitchFamily="34" charset="0"/>
              </a:rPr>
              <a:t>Nordheim</a:t>
            </a:r>
            <a:r>
              <a:rPr lang="en-US" sz="1200" dirty="0" smtClean="0">
                <a:latin typeface="Arial" pitchFamily="34" charset="0"/>
                <a:cs typeface="Arial" pitchFamily="34" charset="0"/>
              </a:rPr>
              <a:t> and Thomas M. </a:t>
            </a:r>
            <a:r>
              <a:rPr lang="en-US" sz="1200" dirty="0" err="1" smtClean="0">
                <a:latin typeface="Arial" pitchFamily="34" charset="0"/>
                <a:cs typeface="Arial" pitchFamily="34" charset="0"/>
              </a:rPr>
              <a:t>Lillesand</a:t>
            </a:r>
            <a:r>
              <a:rPr lang="en-US" sz="1200" dirty="0" smtClean="0">
                <a:latin typeface="Arial" pitchFamily="34" charset="0"/>
                <a:cs typeface="Arial" pitchFamily="34" charset="0"/>
              </a:rPr>
              <a:t> “Estimating the leaf area index of North Central Wisconsin forests using the </a:t>
            </a:r>
            <a:r>
              <a:rPr lang="en-US" sz="1200" dirty="0" err="1" smtClean="0">
                <a:latin typeface="Arial" pitchFamily="34" charset="0"/>
                <a:cs typeface="Arial" pitchFamily="34" charset="0"/>
              </a:rPr>
              <a:t>Landsat</a:t>
            </a:r>
            <a:r>
              <a:rPr lang="en-US" sz="1200" dirty="0" smtClean="0">
                <a:latin typeface="Arial" pitchFamily="34" charset="0"/>
                <a:cs typeface="Arial" pitchFamily="34" charset="0"/>
              </a:rPr>
              <a:t> thematic </a:t>
            </a:r>
            <a:r>
              <a:rPr lang="en-US" sz="1200" dirty="0" err="1" smtClean="0">
                <a:latin typeface="Arial" pitchFamily="34" charset="0"/>
                <a:cs typeface="Arial" pitchFamily="34" charset="0"/>
              </a:rPr>
              <a:t>mapper</a:t>
            </a:r>
            <a:r>
              <a:rPr lang="en-US" sz="1200" dirty="0" smtClean="0">
                <a:latin typeface="Arial" pitchFamily="34" charset="0"/>
                <a:cs typeface="Arial" pitchFamily="34" charset="0"/>
              </a:rPr>
              <a:t>.” </a:t>
            </a:r>
            <a:r>
              <a:rPr lang="en-US" sz="1200" i="1" dirty="0" smtClean="0">
                <a:latin typeface="Arial" pitchFamily="34" charset="0"/>
                <a:cs typeface="Arial" pitchFamily="34" charset="0"/>
              </a:rPr>
              <a:t>Remote Sensing of Environment</a:t>
            </a:r>
            <a:r>
              <a:rPr lang="en-US" sz="1200" dirty="0" smtClean="0">
                <a:latin typeface="Arial" pitchFamily="34" charset="0"/>
                <a:cs typeface="Arial" pitchFamily="34" charset="0"/>
              </a:rPr>
              <a:t> 61 (1997):229-245.</a:t>
            </a:r>
          </a:p>
          <a:p>
            <a:pPr>
              <a:buNone/>
            </a:pPr>
            <a:r>
              <a:rPr lang="en-US" sz="1200" dirty="0" smtClean="0">
                <a:latin typeface="Arial" pitchFamily="34" charset="0"/>
                <a:cs typeface="Arial" pitchFamily="34" charset="0"/>
              </a:rPr>
              <a:t>Fraser, R.H. “Mapping insect-induced tree defoliation and mortality using coarse spatial resolution imagery.” </a:t>
            </a:r>
            <a:r>
              <a:rPr lang="en-US" sz="1200" i="1" dirty="0" smtClean="0">
                <a:latin typeface="Arial" pitchFamily="34" charset="0"/>
                <a:cs typeface="Arial" pitchFamily="34" charset="0"/>
              </a:rPr>
              <a:t>International Journal of Remote Sensing</a:t>
            </a:r>
            <a:r>
              <a:rPr lang="en-US" sz="1200" dirty="0" smtClean="0">
                <a:latin typeface="Arial" pitchFamily="34" charset="0"/>
                <a:cs typeface="Arial" pitchFamily="34" charset="0"/>
              </a:rPr>
              <a:t> 26 (2005) 193−200.</a:t>
            </a:r>
          </a:p>
          <a:p>
            <a:pPr>
              <a:buNone/>
            </a:pPr>
            <a:r>
              <a:rPr lang="en-US" sz="1200" dirty="0" err="1" smtClean="0">
                <a:latin typeface="Arial" pitchFamily="34" charset="0"/>
                <a:cs typeface="Arial" pitchFamily="34" charset="0"/>
              </a:rPr>
              <a:t>Hagle</a:t>
            </a:r>
            <a:r>
              <a:rPr lang="en-US" sz="1200" dirty="0" smtClean="0">
                <a:latin typeface="Arial" pitchFamily="34" charset="0"/>
                <a:cs typeface="Arial" pitchFamily="34" charset="0"/>
              </a:rPr>
              <a:t>, S., S. </a:t>
            </a:r>
            <a:r>
              <a:rPr lang="en-US" sz="1200" dirty="0" err="1" smtClean="0">
                <a:latin typeface="Arial" pitchFamily="34" charset="0"/>
                <a:cs typeface="Arial" pitchFamily="34" charset="0"/>
              </a:rPr>
              <a:t>Kegley</a:t>
            </a:r>
            <a:r>
              <a:rPr lang="en-US" sz="1200" dirty="0" smtClean="0">
                <a:latin typeface="Arial" pitchFamily="34" charset="0"/>
                <a:cs typeface="Arial" pitchFamily="34" charset="0"/>
              </a:rPr>
              <a:t> and S. Williams. “Assessing pathogen and insect succession function in forest ecosystems.” Report prepared by the US Department of Agriculture, US Forest Service, 1995.</a:t>
            </a:r>
          </a:p>
          <a:p>
            <a:pPr>
              <a:buNone/>
            </a:pPr>
            <a:endParaRPr lang="en-US" sz="1200" dirty="0" smtClean="0">
              <a:latin typeface="Arial" pitchFamily="34" charset="0"/>
              <a:cs typeface="Arial" pitchFamily="34" charset="0"/>
            </a:endParaRPr>
          </a:p>
          <a:p>
            <a:pPr lvl="1">
              <a:buNone/>
            </a:pPr>
            <a:endParaRPr lang="en-US" sz="1200" dirty="0" smtClean="0">
              <a:latin typeface="Arial" pitchFamily="34" charset="0"/>
              <a:cs typeface="Arial" pitchFamily="34" charset="0"/>
            </a:endParaRPr>
          </a:p>
          <a:p>
            <a:endParaRPr lang="en-US" sz="1200" dirty="0">
              <a:latin typeface="Arial" pitchFamily="34" charset="0"/>
              <a:cs typeface="Arial" pitchFamily="34" charset="0"/>
            </a:endParaRPr>
          </a:p>
        </p:txBody>
      </p:sp>
      <p:cxnSp>
        <p:nvCxnSpPr>
          <p:cNvPr id="4" name="Straight Connector 3"/>
          <p:cNvCxnSpPr/>
          <p:nvPr/>
        </p:nvCxnSpPr>
        <p:spPr>
          <a:xfrm>
            <a:off x="3048000" y="1219200"/>
            <a:ext cx="3124200"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341972996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47800"/>
            <a:ext cx="8382000" cy="4876800"/>
          </a:xfrm>
          <a:solidFill>
            <a:srgbClr val="F5C449">
              <a:alpha val="76000"/>
            </a:srgbClr>
          </a:solidFill>
        </p:spPr>
        <p:txBody>
          <a:bodyPr>
            <a:normAutofit/>
          </a:bodyPr>
          <a:lstStyle/>
          <a:p>
            <a:pPr>
              <a:buNone/>
            </a:pPr>
            <a:r>
              <a:rPr lang="en-US" sz="1200" dirty="0" err="1" smtClean="0">
                <a:latin typeface="Arial" pitchFamily="34" charset="0"/>
                <a:cs typeface="Arial" pitchFamily="34" charset="0"/>
              </a:rPr>
              <a:t>Joria</a:t>
            </a:r>
            <a:r>
              <a:rPr lang="en-US" sz="1200" dirty="0" smtClean="0">
                <a:latin typeface="Arial" pitchFamily="34" charset="0"/>
                <a:cs typeface="Arial" pitchFamily="34" charset="0"/>
              </a:rPr>
              <a:t>, P. E., and S. C. Ahearn. “A comparison of the SPOT and </a:t>
            </a:r>
            <a:r>
              <a:rPr lang="en-US" sz="1200" dirty="0" err="1" smtClean="0">
                <a:latin typeface="Arial" pitchFamily="34" charset="0"/>
                <a:cs typeface="Arial" pitchFamily="34" charset="0"/>
              </a:rPr>
              <a:t>Landsat</a:t>
            </a:r>
            <a:r>
              <a:rPr lang="en-US" sz="1200" dirty="0" smtClean="0">
                <a:latin typeface="Arial" pitchFamily="34" charset="0"/>
                <a:cs typeface="Arial" pitchFamily="34" charset="0"/>
              </a:rPr>
              <a:t> Thematic </a:t>
            </a:r>
            <a:r>
              <a:rPr lang="en-US" sz="1200" dirty="0" err="1" smtClean="0">
                <a:latin typeface="Arial" pitchFamily="34" charset="0"/>
                <a:cs typeface="Arial" pitchFamily="34" charset="0"/>
              </a:rPr>
              <a:t>Mapper</a:t>
            </a:r>
            <a:r>
              <a:rPr lang="en-US" sz="1200" dirty="0" smtClean="0">
                <a:latin typeface="Arial" pitchFamily="34" charset="0"/>
                <a:cs typeface="Arial" pitchFamily="34" charset="0"/>
              </a:rPr>
              <a:t> satellite systems for detecting gypsy moth defoliation in Michigan.” </a:t>
            </a:r>
            <a:r>
              <a:rPr lang="en-US" sz="1200" i="1" dirty="0" smtClean="0">
                <a:latin typeface="Arial" pitchFamily="34" charset="0"/>
                <a:cs typeface="Arial" pitchFamily="34" charset="0"/>
              </a:rPr>
              <a:t>Photogrammetric Engineering &amp; Remote Sensing</a:t>
            </a:r>
            <a:r>
              <a:rPr lang="en-US" sz="1200" dirty="0" smtClean="0">
                <a:latin typeface="Arial" pitchFamily="34" charset="0"/>
                <a:cs typeface="Arial" pitchFamily="34" charset="0"/>
              </a:rPr>
              <a:t> 57 (1995): 1605−1612.</a:t>
            </a:r>
          </a:p>
          <a:p>
            <a:pPr>
              <a:buNone/>
            </a:pPr>
            <a:r>
              <a:rPr lang="en-US" sz="1200" dirty="0" smtClean="0">
                <a:latin typeface="Arial" pitchFamily="34" charset="0"/>
                <a:cs typeface="Arial" pitchFamily="34" charset="0"/>
              </a:rPr>
              <a:t>Kelly, M., D. </a:t>
            </a:r>
            <a:r>
              <a:rPr lang="en-US" sz="1200" dirty="0" err="1" smtClean="0">
                <a:latin typeface="Arial" pitchFamily="34" charset="0"/>
                <a:cs typeface="Arial" pitchFamily="34" charset="0"/>
              </a:rPr>
              <a:t>Shaari</a:t>
            </a:r>
            <a:r>
              <a:rPr lang="en-US" sz="1200" dirty="0" smtClean="0">
                <a:latin typeface="Arial" pitchFamily="34" charset="0"/>
                <a:cs typeface="Arial" pitchFamily="34" charset="0"/>
              </a:rPr>
              <a:t>, </a:t>
            </a:r>
            <a:r>
              <a:rPr lang="en-US" sz="1200" dirty="0" err="1" smtClean="0">
                <a:latin typeface="Arial" pitchFamily="34" charset="0"/>
                <a:cs typeface="Arial" pitchFamily="34" charset="0"/>
              </a:rPr>
              <a:t>Q.Guo</a:t>
            </a:r>
            <a:r>
              <a:rPr lang="en-US" sz="1200" dirty="0" smtClean="0">
                <a:latin typeface="Arial" pitchFamily="34" charset="0"/>
                <a:cs typeface="Arial" pitchFamily="34" charset="0"/>
              </a:rPr>
              <a:t>, and D. Liu. “A Comparison of Standard and Hybrid Classifier Methods for </a:t>
            </a:r>
            <a:r>
              <a:rPr lang="en-US" sz="1200" dirty="0" err="1" smtClean="0">
                <a:latin typeface="Arial" pitchFamily="34" charset="0"/>
                <a:cs typeface="Arial" pitchFamily="34" charset="0"/>
              </a:rPr>
              <a:t>MappingHardwood</a:t>
            </a:r>
            <a:r>
              <a:rPr lang="en-US" sz="1200" dirty="0" smtClean="0">
                <a:latin typeface="Arial" pitchFamily="34" charset="0"/>
                <a:cs typeface="Arial" pitchFamily="34" charset="0"/>
              </a:rPr>
              <a:t> Mortality in Areas Affected by Sudden Oak Death.” </a:t>
            </a:r>
            <a:r>
              <a:rPr lang="en-US" sz="1200" i="1" dirty="0" smtClean="0">
                <a:latin typeface="Arial" pitchFamily="34" charset="0"/>
                <a:cs typeface="Arial" pitchFamily="34" charset="0"/>
              </a:rPr>
              <a:t>Photogrammetric Engineering &amp; Remote Sensing</a:t>
            </a:r>
            <a:r>
              <a:rPr lang="en-US" sz="1200" dirty="0" smtClean="0">
                <a:latin typeface="Arial" pitchFamily="34" charset="0"/>
                <a:cs typeface="Arial" pitchFamily="34" charset="0"/>
              </a:rPr>
              <a:t> 70 no.11 (2004): 1229–1239.</a:t>
            </a:r>
          </a:p>
          <a:p>
            <a:pPr>
              <a:buNone/>
            </a:pPr>
            <a:r>
              <a:rPr lang="en-US" sz="1200" dirty="0" err="1" smtClean="0">
                <a:latin typeface="Arial" pitchFamily="34" charset="0"/>
                <a:cs typeface="Arial" pitchFamily="34" charset="0"/>
              </a:rPr>
              <a:t>Kharuk</a:t>
            </a:r>
            <a:r>
              <a:rPr lang="en-US" sz="1200" dirty="0" smtClean="0">
                <a:latin typeface="Arial" pitchFamily="34" charset="0"/>
                <a:cs typeface="Arial" pitchFamily="34" charset="0"/>
              </a:rPr>
              <a:t>, V.I., K.J. </a:t>
            </a:r>
            <a:r>
              <a:rPr lang="en-US" sz="1200" dirty="0" err="1" smtClean="0">
                <a:latin typeface="Arial" pitchFamily="34" charset="0"/>
                <a:cs typeface="Arial" pitchFamily="34" charset="0"/>
              </a:rPr>
              <a:t>Ranson</a:t>
            </a:r>
            <a:r>
              <a:rPr lang="en-US" sz="1200" dirty="0" smtClean="0">
                <a:latin typeface="Arial" pitchFamily="34" charset="0"/>
                <a:cs typeface="Arial" pitchFamily="34" charset="0"/>
              </a:rPr>
              <a:t>, V.V. </a:t>
            </a:r>
            <a:r>
              <a:rPr lang="en-US" sz="1200" dirty="0" err="1" smtClean="0">
                <a:latin typeface="Arial" pitchFamily="34" charset="0"/>
                <a:cs typeface="Arial" pitchFamily="34" charset="0"/>
              </a:rPr>
              <a:t>Kuz’michev</a:t>
            </a:r>
            <a:r>
              <a:rPr lang="en-US" sz="1200" dirty="0" smtClean="0">
                <a:latin typeface="Arial" pitchFamily="34" charset="0"/>
                <a:cs typeface="Arial" pitchFamily="34" charset="0"/>
              </a:rPr>
              <a:t>, and S.T. </a:t>
            </a:r>
            <a:r>
              <a:rPr lang="en-US" sz="1200" dirty="0" err="1" smtClean="0">
                <a:latin typeface="Arial" pitchFamily="34" charset="0"/>
                <a:cs typeface="Arial" pitchFamily="34" charset="0"/>
              </a:rPr>
              <a:t>Im</a:t>
            </a:r>
            <a:r>
              <a:rPr lang="en-US" sz="1200" dirty="0" smtClean="0">
                <a:latin typeface="Arial" pitchFamily="34" charset="0"/>
                <a:cs typeface="Arial" pitchFamily="34" charset="0"/>
              </a:rPr>
              <a:t>. “</a:t>
            </a:r>
            <a:r>
              <a:rPr lang="en-US" sz="1200" dirty="0" err="1" smtClean="0">
                <a:latin typeface="Arial" pitchFamily="34" charset="0"/>
                <a:cs typeface="Arial" pitchFamily="34" charset="0"/>
              </a:rPr>
              <a:t>Landsat</a:t>
            </a:r>
            <a:r>
              <a:rPr lang="en-US" sz="1200" dirty="0" smtClean="0">
                <a:latin typeface="Arial" pitchFamily="34" charset="0"/>
                <a:cs typeface="Arial" pitchFamily="34" charset="0"/>
              </a:rPr>
              <a:t>-based analysis of insect outbreaks in southern Siberia. Remote Sensing.” </a:t>
            </a:r>
            <a:r>
              <a:rPr lang="en-US" sz="1200" i="1" dirty="0" smtClean="0">
                <a:latin typeface="Arial" pitchFamily="34" charset="0"/>
                <a:cs typeface="Arial" pitchFamily="34" charset="0"/>
              </a:rPr>
              <a:t>Remote Sensing</a:t>
            </a:r>
            <a:r>
              <a:rPr lang="en-US" sz="1200" dirty="0" smtClean="0">
                <a:latin typeface="Arial" pitchFamily="34" charset="0"/>
                <a:cs typeface="Arial" pitchFamily="34" charset="0"/>
              </a:rPr>
              <a:t> 29 no. 2 (2003): 286-297</a:t>
            </a:r>
          </a:p>
          <a:p>
            <a:pPr>
              <a:buNone/>
            </a:pPr>
            <a:r>
              <a:rPr lang="en-US" sz="1200" dirty="0" err="1" smtClean="0">
                <a:latin typeface="Arial" pitchFamily="34" charset="0"/>
                <a:cs typeface="Arial" pitchFamily="34" charset="0"/>
              </a:rPr>
              <a:t>Koeln</a:t>
            </a:r>
            <a:r>
              <a:rPr lang="en-US" sz="1200" dirty="0" smtClean="0">
                <a:latin typeface="Arial" pitchFamily="34" charset="0"/>
                <a:cs typeface="Arial" pitchFamily="34" charset="0"/>
              </a:rPr>
              <a:t>, </a:t>
            </a:r>
            <a:r>
              <a:rPr lang="en-US" sz="1200" dirty="0" err="1" smtClean="0">
                <a:latin typeface="Arial" pitchFamily="34" charset="0"/>
                <a:cs typeface="Arial" pitchFamily="34" charset="0"/>
              </a:rPr>
              <a:t>Greagory</a:t>
            </a:r>
            <a:r>
              <a:rPr lang="en-US" sz="1200" dirty="0" smtClean="0">
                <a:latin typeface="Arial" pitchFamily="34" charset="0"/>
                <a:cs typeface="Arial" pitchFamily="34" charset="0"/>
              </a:rPr>
              <a:t> and </a:t>
            </a:r>
            <a:r>
              <a:rPr lang="en-US" sz="1200" dirty="0" err="1" smtClean="0">
                <a:latin typeface="Arial" pitchFamily="34" charset="0"/>
                <a:cs typeface="Arial" pitchFamily="34" charset="0"/>
              </a:rPr>
              <a:t>Jeana</a:t>
            </a:r>
            <a:r>
              <a:rPr lang="en-US" sz="1200" dirty="0" smtClean="0">
                <a:latin typeface="Arial" pitchFamily="34" charset="0"/>
                <a:cs typeface="Arial" pitchFamily="34" charset="0"/>
              </a:rPr>
              <a:t> </a:t>
            </a:r>
            <a:r>
              <a:rPr lang="en-US" sz="1200" dirty="0" err="1" smtClean="0">
                <a:latin typeface="Arial" pitchFamily="34" charset="0"/>
                <a:cs typeface="Arial" pitchFamily="34" charset="0"/>
              </a:rPr>
              <a:t>Bissonnette</a:t>
            </a:r>
            <a:r>
              <a:rPr lang="en-US" sz="1200" dirty="0" smtClean="0">
                <a:latin typeface="Arial" pitchFamily="34" charset="0"/>
                <a:cs typeface="Arial" pitchFamily="34" charset="0"/>
              </a:rPr>
              <a:t>. “Cross- Correlation Analysis: Mapping Land cover changes with a historic Land cover database and a recent, single-date, multi-spectral image.” Paper presented by the Earth Satellite Corporation.</a:t>
            </a:r>
          </a:p>
          <a:p>
            <a:pPr>
              <a:buNone/>
            </a:pPr>
            <a:r>
              <a:rPr lang="en-US" sz="1200" dirty="0" smtClean="0">
                <a:latin typeface="Arial" pitchFamily="34" charset="0"/>
                <a:cs typeface="Arial" pitchFamily="34" charset="0"/>
              </a:rPr>
              <a:t>Lee, S.H. and H.K. Cho. “Detection of the pine trees damaged by pine wilt disease using high spatial remote sensing data.” Korea Forest Research Institute, Remote Sensing Laboratory, Seoul (2006): 130-712.</a:t>
            </a:r>
          </a:p>
          <a:p>
            <a:pPr>
              <a:buNone/>
            </a:pPr>
            <a:r>
              <a:rPr lang="en-US" sz="1200" dirty="0" smtClean="0">
                <a:latin typeface="Arial" pitchFamily="34" charset="0"/>
                <a:cs typeface="Arial" pitchFamily="34" charset="0"/>
              </a:rPr>
              <a:t>Luther, J. E., S. E. Franklin, J. </a:t>
            </a:r>
            <a:r>
              <a:rPr lang="en-US" sz="1200" dirty="0" err="1" smtClean="0">
                <a:latin typeface="Arial" pitchFamily="34" charset="0"/>
                <a:cs typeface="Arial" pitchFamily="34" charset="0"/>
              </a:rPr>
              <a:t>Judak</a:t>
            </a:r>
            <a:r>
              <a:rPr lang="en-US" sz="1200" dirty="0" smtClean="0">
                <a:latin typeface="Arial" pitchFamily="34" charset="0"/>
                <a:cs typeface="Arial" pitchFamily="34" charset="0"/>
              </a:rPr>
              <a:t> and J.P. </a:t>
            </a:r>
            <a:r>
              <a:rPr lang="en-US" sz="1200" dirty="0" err="1" smtClean="0">
                <a:latin typeface="Arial" pitchFamily="34" charset="0"/>
                <a:cs typeface="Arial" pitchFamily="34" charset="0"/>
              </a:rPr>
              <a:t>Meades</a:t>
            </a:r>
            <a:r>
              <a:rPr lang="en-US" sz="1200" dirty="0" smtClean="0">
                <a:latin typeface="Arial" pitchFamily="34" charset="0"/>
                <a:cs typeface="Arial" pitchFamily="34" charset="0"/>
              </a:rPr>
              <a:t>. “Forecasting the susceptibility and vulnerability of balsam </a:t>
            </a:r>
            <a:r>
              <a:rPr lang="en-US" sz="1200" dirty="0" err="1" smtClean="0">
                <a:latin typeface="Arial" pitchFamily="34" charset="0"/>
                <a:cs typeface="Arial" pitchFamily="34" charset="0"/>
              </a:rPr>
              <a:t>ﬁn</a:t>
            </a:r>
            <a:r>
              <a:rPr lang="en-US" sz="1200" dirty="0" smtClean="0">
                <a:latin typeface="Arial" pitchFamily="34" charset="0"/>
                <a:cs typeface="Arial" pitchFamily="34" charset="0"/>
              </a:rPr>
              <a:t> stands to insect defoliation with </a:t>
            </a:r>
            <a:r>
              <a:rPr lang="en-US" sz="1200" dirty="0" err="1" smtClean="0">
                <a:latin typeface="Arial" pitchFamily="34" charset="0"/>
                <a:cs typeface="Arial" pitchFamily="34" charset="0"/>
              </a:rPr>
              <a:t>Landsat</a:t>
            </a:r>
            <a:r>
              <a:rPr lang="en-US" sz="1200" dirty="0" smtClean="0">
                <a:latin typeface="Arial" pitchFamily="34" charset="0"/>
                <a:cs typeface="Arial" pitchFamily="34" charset="0"/>
              </a:rPr>
              <a:t> Thematic </a:t>
            </a:r>
            <a:r>
              <a:rPr lang="en-US" sz="1200" dirty="0" err="1" smtClean="0">
                <a:latin typeface="Arial" pitchFamily="34" charset="0"/>
                <a:cs typeface="Arial" pitchFamily="34" charset="0"/>
              </a:rPr>
              <a:t>Mapper</a:t>
            </a:r>
            <a:r>
              <a:rPr lang="en-US" sz="1200" dirty="0" smtClean="0">
                <a:latin typeface="Arial" pitchFamily="34" charset="0"/>
                <a:cs typeface="Arial" pitchFamily="34" charset="0"/>
              </a:rPr>
              <a:t> data.” </a:t>
            </a:r>
            <a:r>
              <a:rPr lang="en-US" sz="1200" i="1" dirty="0" smtClean="0">
                <a:latin typeface="Arial" pitchFamily="34" charset="0"/>
                <a:cs typeface="Arial" pitchFamily="34" charset="0"/>
              </a:rPr>
              <a:t>Remote Sensing of Environment </a:t>
            </a:r>
            <a:r>
              <a:rPr lang="en-US" sz="1200" dirty="0" smtClean="0">
                <a:latin typeface="Arial" pitchFamily="34" charset="0"/>
                <a:cs typeface="Arial" pitchFamily="34" charset="0"/>
              </a:rPr>
              <a:t>59 (1997): 77−91.</a:t>
            </a:r>
          </a:p>
          <a:p>
            <a:pPr>
              <a:buNone/>
            </a:pPr>
            <a:r>
              <a:rPr lang="en-US" sz="1200" dirty="0" err="1" smtClean="0">
                <a:latin typeface="Arial" pitchFamily="34" charset="0"/>
                <a:cs typeface="Arial" pitchFamily="34" charset="0"/>
              </a:rPr>
              <a:t>Macomber</a:t>
            </a:r>
            <a:r>
              <a:rPr lang="en-US" sz="1200" dirty="0" smtClean="0">
                <a:latin typeface="Arial" pitchFamily="34" charset="0"/>
                <a:cs typeface="Arial" pitchFamily="34" charset="0"/>
              </a:rPr>
              <a:t>, S. and C. Woodcock. "Mapping and monitoring conifer mortality using remote sensing in the Lake Tahoe Basin." </a:t>
            </a:r>
            <a:r>
              <a:rPr lang="en-US" sz="1200" i="1" dirty="0" smtClean="0">
                <a:latin typeface="Arial" pitchFamily="34" charset="0"/>
                <a:cs typeface="Arial" pitchFamily="34" charset="0"/>
              </a:rPr>
              <a:t>Remote Sensing of Environment </a:t>
            </a:r>
            <a:r>
              <a:rPr lang="en-US" sz="1200" dirty="0" smtClean="0">
                <a:latin typeface="Arial" pitchFamily="34" charset="0"/>
                <a:cs typeface="Arial" pitchFamily="34" charset="0"/>
              </a:rPr>
              <a:t>50 no. 3</a:t>
            </a:r>
            <a:r>
              <a:rPr lang="en-US" sz="1200" b="1" dirty="0" smtClean="0">
                <a:latin typeface="Arial" pitchFamily="34" charset="0"/>
                <a:cs typeface="Arial" pitchFamily="34" charset="0"/>
              </a:rPr>
              <a:t> </a:t>
            </a:r>
            <a:r>
              <a:rPr lang="en-US" sz="1200" dirty="0" smtClean="0">
                <a:latin typeface="Arial" pitchFamily="34" charset="0"/>
                <a:cs typeface="Arial" pitchFamily="34" charset="0"/>
              </a:rPr>
              <a:t>(1994): 255-266.</a:t>
            </a:r>
          </a:p>
          <a:p>
            <a:pPr>
              <a:buNone/>
            </a:pPr>
            <a:r>
              <a:rPr lang="en-US" sz="1200" dirty="0" err="1" smtClean="0">
                <a:latin typeface="Arial" pitchFamily="34" charset="0"/>
                <a:cs typeface="Arial" pitchFamily="34" charset="0"/>
              </a:rPr>
              <a:t>Muchoney</a:t>
            </a:r>
            <a:r>
              <a:rPr lang="en-US" sz="1200" dirty="0" smtClean="0">
                <a:latin typeface="Arial" pitchFamily="34" charset="0"/>
                <a:cs typeface="Arial" pitchFamily="34" charset="0"/>
              </a:rPr>
              <a:t>, D. M. and B.N. </a:t>
            </a:r>
            <a:r>
              <a:rPr lang="en-US" sz="1200" dirty="0" err="1" smtClean="0">
                <a:latin typeface="Arial" pitchFamily="34" charset="0"/>
                <a:cs typeface="Arial" pitchFamily="34" charset="0"/>
              </a:rPr>
              <a:t>Haack</a:t>
            </a:r>
            <a:r>
              <a:rPr lang="en-US" sz="1200" dirty="0" smtClean="0">
                <a:latin typeface="Arial" pitchFamily="34" charset="0"/>
                <a:cs typeface="Arial" pitchFamily="34" charset="0"/>
              </a:rPr>
              <a:t>. “Change detection for monitoring forest defoliation.” </a:t>
            </a:r>
            <a:r>
              <a:rPr lang="en-US" sz="1200" i="1" dirty="0" smtClean="0">
                <a:latin typeface="Arial" pitchFamily="34" charset="0"/>
                <a:cs typeface="Arial" pitchFamily="34" charset="0"/>
              </a:rPr>
              <a:t>Photogrammetric Engineering &amp; Remote Sensing </a:t>
            </a:r>
            <a:r>
              <a:rPr lang="en-US" sz="1200" dirty="0" smtClean="0">
                <a:latin typeface="Arial" pitchFamily="34" charset="0"/>
                <a:cs typeface="Arial" pitchFamily="34" charset="0"/>
              </a:rPr>
              <a:t>60 (1994): 1243−1251.</a:t>
            </a:r>
          </a:p>
          <a:p>
            <a:pPr>
              <a:buNone/>
            </a:pPr>
            <a:r>
              <a:rPr lang="en-US" sz="1200" dirty="0" smtClean="0">
                <a:latin typeface="Arial" pitchFamily="34" charset="0"/>
                <a:cs typeface="Arial" pitchFamily="34" charset="0"/>
              </a:rPr>
              <a:t>National Ocean and Atmospheric Administration </a:t>
            </a:r>
            <a:r>
              <a:rPr lang="en-US" sz="1200" i="1" dirty="0" smtClean="0">
                <a:latin typeface="Arial" pitchFamily="34" charset="0"/>
                <a:cs typeface="Arial" pitchFamily="34" charset="0"/>
              </a:rPr>
              <a:t>What is NDVI? </a:t>
            </a:r>
            <a:r>
              <a:rPr lang="en-US" sz="1200" u="sng" dirty="0" smtClean="0">
                <a:latin typeface="Arial" pitchFamily="34" charset="0"/>
                <a:cs typeface="Arial" pitchFamily="34" charset="0"/>
                <a:hlinkClick r:id="rId3"/>
              </a:rPr>
              <a:t>http://www.csc.noaa.gov/crs/definitions/NDVI.html</a:t>
            </a:r>
            <a:r>
              <a:rPr lang="en-US" sz="1200" dirty="0" smtClean="0">
                <a:latin typeface="Arial" pitchFamily="34" charset="0"/>
                <a:cs typeface="Arial" pitchFamily="34" charset="0"/>
              </a:rPr>
              <a:t> (accessed January 28, 2011)</a:t>
            </a:r>
          </a:p>
          <a:p>
            <a:pPr>
              <a:buNone/>
            </a:pPr>
            <a:r>
              <a:rPr lang="en-US" sz="1200" dirty="0" smtClean="0">
                <a:latin typeface="Arial" pitchFamily="34" charset="0"/>
                <a:cs typeface="Arial" pitchFamily="34" charset="0"/>
              </a:rPr>
              <a:t>National Park Service </a:t>
            </a:r>
            <a:r>
              <a:rPr lang="en-US" sz="1200" i="1" dirty="0" smtClean="0">
                <a:latin typeface="Arial" pitchFamily="34" charset="0"/>
                <a:cs typeface="Arial" pitchFamily="34" charset="0"/>
              </a:rPr>
              <a:t>Sierra Nevada Network: Monitoring and inventory Program,</a:t>
            </a:r>
            <a:r>
              <a:rPr lang="en-US" sz="1200" dirty="0" smtClean="0">
                <a:latin typeface="Arial" pitchFamily="34" charset="0"/>
                <a:cs typeface="Arial" pitchFamily="34" charset="0"/>
              </a:rPr>
              <a:t> </a:t>
            </a:r>
            <a:r>
              <a:rPr lang="en-US" sz="1200" u="sng" dirty="0" smtClean="0">
                <a:latin typeface="Arial" pitchFamily="34" charset="0"/>
                <a:cs typeface="Arial" pitchFamily="34" charset="0"/>
                <a:hlinkClick r:id="rId4"/>
              </a:rPr>
              <a:t>http://science.nature.nps.gov/im/units/sien/index.cfm</a:t>
            </a:r>
            <a:r>
              <a:rPr lang="en-US" sz="1200" dirty="0" smtClean="0">
                <a:latin typeface="Arial" pitchFamily="34" charset="0"/>
                <a:cs typeface="Arial" pitchFamily="34" charset="0"/>
              </a:rPr>
              <a:t>  (accessed 15 November 2010)</a:t>
            </a:r>
          </a:p>
          <a:p>
            <a:pPr>
              <a:buNone/>
            </a:pPr>
            <a:endParaRPr lang="en-US" sz="1200" dirty="0" smtClean="0">
              <a:latin typeface="Arial" pitchFamily="34" charset="0"/>
              <a:cs typeface="Arial" pitchFamily="34" charset="0"/>
            </a:endParaRPr>
          </a:p>
          <a:p>
            <a:pPr lvl="1">
              <a:buNone/>
            </a:pPr>
            <a:endParaRPr lang="en-US" sz="1200" dirty="0" smtClean="0">
              <a:latin typeface="Arial" pitchFamily="34" charset="0"/>
              <a:cs typeface="Arial" pitchFamily="34" charset="0"/>
            </a:endParaRPr>
          </a:p>
          <a:p>
            <a:endParaRPr lang="en-US" sz="1200" dirty="0">
              <a:latin typeface="Arial" pitchFamily="34" charset="0"/>
              <a:cs typeface="Arial" pitchFamily="34" charset="0"/>
            </a:endParaRPr>
          </a:p>
        </p:txBody>
      </p:sp>
      <p:sp>
        <p:nvSpPr>
          <p:cNvPr id="8" name="Title 1"/>
          <p:cNvSpPr>
            <a:spLocks noGrp="1"/>
          </p:cNvSpPr>
          <p:nvPr>
            <p:ph type="title"/>
          </p:nvPr>
        </p:nvSpPr>
        <p:spPr>
          <a:xfrm>
            <a:off x="762000" y="228600"/>
            <a:ext cx="7543800" cy="1143000"/>
          </a:xfrm>
        </p:spPr>
        <p:txBody>
          <a:bodyPr/>
          <a:lstStyle/>
          <a:p>
            <a:r>
              <a:rPr lang="en-US" b="1" dirty="0" smtClean="0">
                <a:latin typeface="Arial Narrow" pitchFamily="34" charset="0"/>
              </a:rPr>
              <a:t>References</a:t>
            </a:r>
            <a:endParaRPr lang="en-US" b="1" dirty="0">
              <a:latin typeface="Arial Narrow" pitchFamily="34" charset="0"/>
            </a:endParaRPr>
          </a:p>
        </p:txBody>
      </p:sp>
      <p:cxnSp>
        <p:nvCxnSpPr>
          <p:cNvPr id="9" name="Straight Connector 8"/>
          <p:cNvCxnSpPr/>
          <p:nvPr/>
        </p:nvCxnSpPr>
        <p:spPr>
          <a:xfrm>
            <a:off x="2971800" y="1219200"/>
            <a:ext cx="3124200"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259653359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524000"/>
            <a:ext cx="8382000" cy="4876800"/>
          </a:xfrm>
          <a:noFill/>
        </p:spPr>
        <p:txBody>
          <a:bodyPr>
            <a:normAutofit/>
          </a:bodyPr>
          <a:lstStyle/>
          <a:p>
            <a:pPr>
              <a:buNone/>
            </a:pPr>
            <a:r>
              <a:rPr lang="en-US" sz="1200" dirty="0" smtClean="0">
                <a:latin typeface="Arial" pitchFamily="34" charset="0"/>
                <a:cs typeface="Arial" pitchFamily="34" charset="0"/>
              </a:rPr>
              <a:t>Riley, J. R. “Remote Sensing in Entomology.” Annual Review of Entomology 34 (1989): 247-71.</a:t>
            </a:r>
          </a:p>
          <a:p>
            <a:pPr>
              <a:buNone/>
            </a:pPr>
            <a:r>
              <a:rPr lang="en-US" sz="1200" dirty="0" smtClean="0">
                <a:latin typeface="Arial" pitchFamily="34" charset="0"/>
                <a:cs typeface="Arial" pitchFamily="34" charset="0"/>
              </a:rPr>
              <a:t>Rock, B.N., J.E. </a:t>
            </a:r>
            <a:r>
              <a:rPr lang="en-US" sz="1200" dirty="0" err="1" smtClean="0">
                <a:latin typeface="Arial" pitchFamily="34" charset="0"/>
                <a:cs typeface="Arial" pitchFamily="34" charset="0"/>
              </a:rPr>
              <a:t>Vogelmann</a:t>
            </a:r>
            <a:r>
              <a:rPr lang="en-US" sz="1200" dirty="0" smtClean="0">
                <a:latin typeface="Arial" pitchFamily="34" charset="0"/>
                <a:cs typeface="Arial" pitchFamily="34" charset="0"/>
              </a:rPr>
              <a:t> and D.L. Williams. “Remote Detection of Forest Damage.” </a:t>
            </a:r>
            <a:r>
              <a:rPr lang="en-US" sz="1200" i="1" dirty="0" err="1" smtClean="0">
                <a:latin typeface="Arial" pitchFamily="34" charset="0"/>
                <a:cs typeface="Arial" pitchFamily="34" charset="0"/>
              </a:rPr>
              <a:t>BioScience</a:t>
            </a:r>
            <a:r>
              <a:rPr lang="en-US" sz="1200" dirty="0" smtClean="0">
                <a:latin typeface="Arial" pitchFamily="34" charset="0"/>
                <a:cs typeface="Arial" pitchFamily="34" charset="0"/>
              </a:rPr>
              <a:t> (1986) 439.</a:t>
            </a:r>
          </a:p>
          <a:p>
            <a:pPr>
              <a:buNone/>
            </a:pPr>
            <a:r>
              <a:rPr lang="en-US" sz="1200" dirty="0" smtClean="0">
                <a:latin typeface="Arial" pitchFamily="34" charset="0"/>
                <a:cs typeface="Arial" pitchFamily="34" charset="0"/>
              </a:rPr>
              <a:t>US Forest Service Aerial Detection Surveys </a:t>
            </a:r>
            <a:r>
              <a:rPr lang="en-US" sz="1200" u="sng" dirty="0" smtClean="0">
                <a:latin typeface="Arial" pitchFamily="34" charset="0"/>
                <a:cs typeface="Arial" pitchFamily="34" charset="0"/>
                <a:hlinkClick r:id="rId3"/>
              </a:rPr>
              <a:t>http://www.fs.fed.us/r5/spf/fhp/fhm/aerial/</a:t>
            </a:r>
            <a:r>
              <a:rPr lang="en-US" sz="1200" dirty="0" smtClean="0">
                <a:latin typeface="Arial" pitchFamily="34" charset="0"/>
                <a:cs typeface="Arial" pitchFamily="34" charset="0"/>
              </a:rPr>
              <a:t>: (accessed 25 October 2010)</a:t>
            </a:r>
          </a:p>
          <a:p>
            <a:pPr>
              <a:buNone/>
            </a:pPr>
            <a:r>
              <a:rPr lang="en-US" sz="1200" dirty="0" smtClean="0">
                <a:latin typeface="Arial" pitchFamily="34" charset="0"/>
                <a:cs typeface="Arial" pitchFamily="34" charset="0"/>
              </a:rPr>
              <a:t>US Forest Service </a:t>
            </a:r>
            <a:r>
              <a:rPr lang="en-US" sz="1200" i="1" dirty="0" smtClean="0">
                <a:latin typeface="Arial" pitchFamily="34" charset="0"/>
                <a:cs typeface="Arial" pitchFamily="34" charset="0"/>
              </a:rPr>
              <a:t>Remote Sensing Techniques for Rapid Assessment of Forest Damage Caused by Catastrophic Climatic Events, </a:t>
            </a:r>
            <a:r>
              <a:rPr lang="en-US" sz="1200" dirty="0" smtClean="0">
                <a:latin typeface="Arial" pitchFamily="34" charset="0"/>
                <a:cs typeface="Arial" pitchFamily="34" charset="0"/>
              </a:rPr>
              <a:t>2001.</a:t>
            </a:r>
          </a:p>
          <a:p>
            <a:pPr>
              <a:buNone/>
            </a:pPr>
            <a:r>
              <a:rPr lang="en-US" sz="1200" dirty="0" smtClean="0">
                <a:latin typeface="Arial" pitchFamily="34" charset="0"/>
                <a:cs typeface="Arial" pitchFamily="34" charset="0"/>
              </a:rPr>
              <a:t>US Forest Service </a:t>
            </a:r>
            <a:r>
              <a:rPr lang="en-US" sz="1200" i="1" dirty="0" smtClean="0">
                <a:latin typeface="Arial" pitchFamily="34" charset="0"/>
                <a:cs typeface="Arial" pitchFamily="34" charset="0"/>
              </a:rPr>
              <a:t>California</a:t>
            </a:r>
            <a:r>
              <a:rPr lang="en-US" sz="1200" dirty="0" smtClean="0">
                <a:latin typeface="Arial" pitchFamily="34" charset="0"/>
                <a:cs typeface="Arial" pitchFamily="34" charset="0"/>
              </a:rPr>
              <a:t> </a:t>
            </a:r>
            <a:r>
              <a:rPr lang="en-US" sz="1200" i="1" dirty="0" smtClean="0">
                <a:latin typeface="Arial" pitchFamily="34" charset="0"/>
                <a:cs typeface="Arial" pitchFamily="34" charset="0"/>
              </a:rPr>
              <a:t>forest health, </a:t>
            </a:r>
            <a:r>
              <a:rPr lang="en-US" sz="1200" dirty="0" smtClean="0">
                <a:latin typeface="Arial" pitchFamily="34" charset="0"/>
                <a:cs typeface="Arial" pitchFamily="34" charset="0"/>
              </a:rPr>
              <a:t>Pacific Southwest Region, Forest Pest Management, 1994.</a:t>
            </a:r>
          </a:p>
          <a:p>
            <a:pPr>
              <a:buNone/>
            </a:pPr>
            <a:r>
              <a:rPr lang="en-US" sz="1200" dirty="0" smtClean="0">
                <a:latin typeface="Arial" pitchFamily="34" charset="0"/>
                <a:cs typeface="Arial" pitchFamily="34" charset="0"/>
              </a:rPr>
              <a:t>US Geologic Survey, </a:t>
            </a:r>
            <a:r>
              <a:rPr lang="en-US" sz="1200" i="1" dirty="0" err="1" smtClean="0">
                <a:latin typeface="Arial" pitchFamily="34" charset="0"/>
                <a:cs typeface="Arial" pitchFamily="34" charset="0"/>
              </a:rPr>
              <a:t>Landsat</a:t>
            </a:r>
            <a:r>
              <a:rPr lang="en-US" sz="1200" i="1" dirty="0" smtClean="0">
                <a:latin typeface="Arial" pitchFamily="34" charset="0"/>
                <a:cs typeface="Arial" pitchFamily="34" charset="0"/>
              </a:rPr>
              <a:t> Project Description</a:t>
            </a:r>
            <a:r>
              <a:rPr lang="en-US" sz="1200" dirty="0" smtClean="0">
                <a:latin typeface="Arial" pitchFamily="34" charset="0"/>
                <a:cs typeface="Arial" pitchFamily="34" charset="0"/>
              </a:rPr>
              <a:t> </a:t>
            </a:r>
            <a:r>
              <a:rPr lang="en-US" sz="1200" u="sng" dirty="0" smtClean="0">
                <a:latin typeface="Arial" pitchFamily="34" charset="0"/>
                <a:cs typeface="Arial" pitchFamily="34" charset="0"/>
                <a:hlinkClick r:id="rId4"/>
              </a:rPr>
              <a:t>http://landsat.usgs.gov/about_landsat5.php</a:t>
            </a:r>
            <a:r>
              <a:rPr lang="en-US" sz="1200" dirty="0" smtClean="0">
                <a:latin typeface="Arial" pitchFamily="34" charset="0"/>
                <a:cs typeface="Arial" pitchFamily="34" charset="0"/>
              </a:rPr>
              <a:t>: (accessed 14 February 2011)</a:t>
            </a:r>
          </a:p>
          <a:p>
            <a:pPr>
              <a:buNone/>
            </a:pPr>
            <a:r>
              <a:rPr lang="en-US" sz="1200" dirty="0" err="1" smtClean="0">
                <a:latin typeface="Arial" pitchFamily="34" charset="0"/>
                <a:cs typeface="Arial" pitchFamily="34" charset="0"/>
              </a:rPr>
              <a:t>Wickman</a:t>
            </a:r>
            <a:r>
              <a:rPr lang="en-US" sz="1200" dirty="0" smtClean="0">
                <a:latin typeface="Arial" pitchFamily="34" charset="0"/>
                <a:cs typeface="Arial" pitchFamily="34" charset="0"/>
              </a:rPr>
              <a:t>, B. E. “Forest health in the Blue Mountains: the influence of insects and diseases.” A report prepared by the US Forest Service, Pacific Northwest Research Station, Portland, Oregon, 1992</a:t>
            </a:r>
          </a:p>
          <a:p>
            <a:pPr>
              <a:buNone/>
            </a:pPr>
            <a:endParaRPr lang="en-US" sz="1200" dirty="0" smtClean="0">
              <a:latin typeface="Arial" pitchFamily="34" charset="0"/>
              <a:cs typeface="Arial" pitchFamily="34" charset="0"/>
            </a:endParaRPr>
          </a:p>
          <a:p>
            <a:pPr lvl="1">
              <a:buNone/>
            </a:pPr>
            <a:endParaRPr lang="en-US" sz="1200" dirty="0" smtClean="0">
              <a:latin typeface="Arial" pitchFamily="34" charset="0"/>
              <a:cs typeface="Arial" pitchFamily="34" charset="0"/>
            </a:endParaRPr>
          </a:p>
          <a:p>
            <a:endParaRPr lang="en-US" sz="1200" dirty="0">
              <a:latin typeface="Arial" pitchFamily="34" charset="0"/>
              <a:cs typeface="Arial" pitchFamily="34" charset="0"/>
            </a:endParaRPr>
          </a:p>
        </p:txBody>
      </p:sp>
      <p:sp>
        <p:nvSpPr>
          <p:cNvPr id="6" name="Title 1"/>
          <p:cNvSpPr>
            <a:spLocks noGrp="1"/>
          </p:cNvSpPr>
          <p:nvPr>
            <p:ph type="title"/>
          </p:nvPr>
        </p:nvSpPr>
        <p:spPr>
          <a:xfrm>
            <a:off x="762000" y="228600"/>
            <a:ext cx="7543800" cy="1143000"/>
          </a:xfrm>
        </p:spPr>
        <p:txBody>
          <a:bodyPr/>
          <a:lstStyle/>
          <a:p>
            <a:r>
              <a:rPr lang="en-US" b="1" dirty="0" smtClean="0">
                <a:latin typeface="Arial Narrow" pitchFamily="34" charset="0"/>
              </a:rPr>
              <a:t>References</a:t>
            </a:r>
            <a:endParaRPr lang="en-US" b="1" dirty="0">
              <a:latin typeface="Arial Narrow" pitchFamily="34" charset="0"/>
            </a:endParaRPr>
          </a:p>
        </p:txBody>
      </p:sp>
      <p:cxnSp>
        <p:nvCxnSpPr>
          <p:cNvPr id="7" name="Straight Connector 6"/>
          <p:cNvCxnSpPr/>
          <p:nvPr/>
        </p:nvCxnSpPr>
        <p:spPr>
          <a:xfrm>
            <a:off x="2971800" y="1219200"/>
            <a:ext cx="3124200"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324009109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0" y="381000"/>
            <a:ext cx="5334000" cy="769441"/>
          </a:xfrm>
          <a:prstGeom prst="rect">
            <a:avLst/>
          </a:prstGeom>
          <a:noFill/>
        </p:spPr>
        <p:txBody>
          <a:bodyPr wrap="square" rtlCol="0">
            <a:spAutoFit/>
          </a:bodyPr>
          <a:lstStyle/>
          <a:p>
            <a:pPr algn="ctr"/>
            <a:r>
              <a:rPr lang="en-US" sz="4400" b="1" dirty="0" smtClean="0">
                <a:solidFill>
                  <a:srgbClr val="FF0000"/>
                </a:solidFill>
                <a:latin typeface="Arial" pitchFamily="34" charset="0"/>
                <a:cs typeface="Arial" pitchFamily="34" charset="0"/>
              </a:rPr>
              <a:t>Thank you </a:t>
            </a:r>
            <a:endParaRPr lang="en-US" sz="4400" b="1" dirty="0">
              <a:solidFill>
                <a:srgbClr val="7030A0"/>
              </a:solidFill>
              <a:latin typeface="Arial" pitchFamily="34" charset="0"/>
              <a:cs typeface="Arial" pitchFamily="34" charset="0"/>
            </a:endParaRPr>
          </a:p>
        </p:txBody>
      </p:sp>
      <p:cxnSp>
        <p:nvCxnSpPr>
          <p:cNvPr id="3" name="Straight Connector 2"/>
          <p:cNvCxnSpPr/>
          <p:nvPr/>
        </p:nvCxnSpPr>
        <p:spPr>
          <a:xfrm>
            <a:off x="4953000" y="1219200"/>
            <a:ext cx="3124200" cy="0"/>
          </a:xfrm>
          <a:prstGeom prst="line">
            <a:avLst/>
          </a:prstGeom>
          <a:ln/>
        </p:spPr>
        <p:style>
          <a:lnRef idx="2">
            <a:schemeClr val="dk1"/>
          </a:lnRef>
          <a:fillRef idx="0">
            <a:schemeClr val="dk1"/>
          </a:fillRef>
          <a:effectRef idx="1">
            <a:schemeClr val="dk1"/>
          </a:effectRef>
          <a:fontRef idx="minor">
            <a:schemeClr val="tx1"/>
          </a:fontRef>
        </p:style>
      </p:cxnSp>
      <p:pic>
        <p:nvPicPr>
          <p:cNvPr id="1026" name="Picture 2" descr="F:\264851_694849564121_6895344_n[1].jpg"/>
          <p:cNvPicPr>
            <a:picLocks noChangeAspect="1" noChangeArrowheads="1"/>
          </p:cNvPicPr>
          <p:nvPr/>
        </p:nvPicPr>
        <p:blipFill>
          <a:blip r:embed="rId2" cstate="print"/>
          <a:srcRect/>
          <a:stretch>
            <a:fillRect/>
          </a:stretch>
        </p:blipFill>
        <p:spPr bwMode="auto">
          <a:xfrm>
            <a:off x="5867400" y="4343400"/>
            <a:ext cx="2032000" cy="1524000"/>
          </a:xfrm>
          <a:prstGeom prst="rect">
            <a:avLst/>
          </a:prstGeom>
          <a:noFill/>
          <a:ln>
            <a:solidFill>
              <a:schemeClr val="tx1"/>
            </a:solidFill>
          </a:ln>
        </p:spPr>
      </p:pic>
      <p:sp>
        <p:nvSpPr>
          <p:cNvPr id="5" name="TextBox 4"/>
          <p:cNvSpPr txBox="1"/>
          <p:nvPr/>
        </p:nvSpPr>
        <p:spPr>
          <a:xfrm>
            <a:off x="4876800" y="1752600"/>
            <a:ext cx="4038600" cy="1200329"/>
          </a:xfrm>
          <a:prstGeom prst="rect">
            <a:avLst/>
          </a:prstGeom>
          <a:noFill/>
        </p:spPr>
        <p:txBody>
          <a:bodyPr wrap="square" rtlCol="0">
            <a:spAutoFit/>
          </a:bodyPr>
          <a:lstStyle/>
          <a:p>
            <a:r>
              <a:rPr lang="en-US" sz="2400" dirty="0" smtClean="0">
                <a:latin typeface="Arial" pitchFamily="34" charset="0"/>
                <a:cs typeface="Arial" pitchFamily="34" charset="0"/>
              </a:rPr>
              <a:t>Advisers</a:t>
            </a:r>
          </a:p>
          <a:p>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Friends &amp; family </a:t>
            </a:r>
            <a:endParaRPr lang="en-US" sz="2400" dirty="0">
              <a:latin typeface="Arial" pitchFamily="34" charset="0"/>
              <a:cs typeface="Arial" pitchFamily="34" charset="0"/>
            </a:endParaRPr>
          </a:p>
        </p:txBody>
      </p:sp>
      <p:pic>
        <p:nvPicPr>
          <p:cNvPr id="4" name="Picture 2" descr="C:\Users\Karla\Pictures\Yosemite Misc\2010-07-25\044.JPG"/>
          <p:cNvPicPr>
            <a:picLocks noChangeAspect="1" noChangeArrowheads="1"/>
          </p:cNvPicPr>
          <p:nvPr/>
        </p:nvPicPr>
        <p:blipFill>
          <a:blip r:embed="rId3" cstate="print"/>
          <a:srcRect/>
          <a:stretch>
            <a:fillRect/>
          </a:stretch>
        </p:blipFill>
        <p:spPr bwMode="auto">
          <a:xfrm>
            <a:off x="457200" y="838200"/>
            <a:ext cx="3861387" cy="2895600"/>
          </a:xfrm>
          <a:prstGeom prst="rect">
            <a:avLst/>
          </a:prstGeom>
          <a:noFill/>
          <a:ln>
            <a:solidFill>
              <a:schemeClr val="tx1"/>
            </a:solidFill>
          </a:ln>
        </p:spPr>
      </p:pic>
      <p:sp>
        <p:nvSpPr>
          <p:cNvPr id="7" name="TextBox 6"/>
          <p:cNvSpPr txBox="1"/>
          <p:nvPr/>
        </p:nvSpPr>
        <p:spPr>
          <a:xfrm>
            <a:off x="838200" y="4419600"/>
            <a:ext cx="4648200" cy="1200329"/>
          </a:xfrm>
          <a:prstGeom prst="rect">
            <a:avLst/>
          </a:prstGeom>
          <a:noFill/>
        </p:spPr>
        <p:txBody>
          <a:bodyPr wrap="square" rtlCol="0">
            <a:spAutoFit/>
          </a:bodyPr>
          <a:lstStyle/>
          <a:p>
            <a:r>
              <a:rPr lang="en-US" sz="2400" dirty="0" smtClean="0">
                <a:latin typeface="Arial" pitchFamily="34" charset="0"/>
                <a:cs typeface="Arial" pitchFamily="34" charset="0"/>
              </a:rPr>
              <a:t>Robert </a:t>
            </a:r>
            <a:r>
              <a:rPr lang="en-US" sz="2400" dirty="0" err="1" smtClean="0">
                <a:latin typeface="Arial" pitchFamily="34" charset="0"/>
                <a:cs typeface="Arial" pitchFamily="34" charset="0"/>
              </a:rPr>
              <a:t>Heilmayer</a:t>
            </a:r>
            <a:r>
              <a:rPr lang="en-US" sz="2400" dirty="0" smtClean="0">
                <a:latin typeface="Arial" pitchFamily="34" charset="0"/>
                <a:cs typeface="Arial" pitchFamily="34" charset="0"/>
              </a:rPr>
              <a:t> &amp; Matt Nolte</a:t>
            </a:r>
          </a:p>
          <a:p>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Towson University</a:t>
            </a:r>
            <a:endParaRPr lang="en-US" sz="2400" dirty="0">
              <a:latin typeface="Arial" pitchFamily="34" charset="0"/>
              <a:cs typeface="Arial" pitchFamily="34" charset="0"/>
            </a:endParaRPr>
          </a:p>
        </p:txBody>
      </p:sp>
    </p:spTree>
    <p:extLst>
      <p:ext uri="{BB962C8B-B14F-4D97-AF65-F5344CB8AC3E}">
        <p14:creationId xmlns:p14="http://schemas.microsoft.com/office/powerpoint/2010/main" xmlns="" val="15283457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47800"/>
            <a:ext cx="8229600" cy="5029200"/>
          </a:xfrm>
        </p:spPr>
        <p:txBody>
          <a:bodyPr>
            <a:normAutofit/>
          </a:bodyPr>
          <a:lstStyle/>
          <a:p>
            <a:pPr>
              <a:buNone/>
            </a:pPr>
            <a:r>
              <a:rPr lang="en-US" sz="2400" dirty="0" smtClean="0">
                <a:latin typeface="Arial" pitchFamily="34" charset="0"/>
                <a:cs typeface="Arial" pitchFamily="34" charset="0"/>
              </a:rPr>
              <a:t>United States Forest Service conducts annual aerial surveys of the region</a:t>
            </a:r>
          </a:p>
          <a:p>
            <a:endParaRPr lang="en-US" sz="2400" dirty="0" smtClean="0"/>
          </a:p>
          <a:p>
            <a:endParaRPr lang="en-US" sz="2400" dirty="0" smtClean="0"/>
          </a:p>
          <a:p>
            <a:pPr lvl="2"/>
            <a:r>
              <a:rPr lang="en-US" sz="2800" dirty="0" smtClean="0">
                <a:latin typeface="Arial" pitchFamily="34" charset="0"/>
                <a:cs typeface="Arial" pitchFamily="34" charset="0"/>
              </a:rPr>
              <a:t>Since 1993</a:t>
            </a:r>
          </a:p>
          <a:p>
            <a:pPr lvl="2"/>
            <a:r>
              <a:rPr lang="en-US" sz="2800" dirty="0" smtClean="0">
                <a:latin typeface="Arial" pitchFamily="34" charset="0"/>
                <a:cs typeface="Arial" pitchFamily="34" charset="0"/>
              </a:rPr>
              <a:t>Crude</a:t>
            </a:r>
          </a:p>
          <a:p>
            <a:pPr lvl="2"/>
            <a:r>
              <a:rPr lang="en-US" sz="2800" dirty="0" smtClean="0">
                <a:latin typeface="Arial" pitchFamily="34" charset="0"/>
                <a:cs typeface="Arial" pitchFamily="34" charset="0"/>
              </a:rPr>
              <a:t>Inefficient</a:t>
            </a:r>
          </a:p>
          <a:p>
            <a:pPr>
              <a:buNone/>
            </a:pPr>
            <a:endParaRPr lang="en-US" dirty="0" smtClean="0"/>
          </a:p>
          <a:p>
            <a:pPr>
              <a:buNone/>
            </a:pPr>
            <a:endParaRPr lang="en-US" dirty="0" smtClean="0"/>
          </a:p>
          <a:p>
            <a:endParaRPr lang="en-US" dirty="0" smtClean="0"/>
          </a:p>
          <a:p>
            <a:pPr>
              <a:buNone/>
            </a:pPr>
            <a:endParaRPr lang="en-US" sz="1800" dirty="0" smtClean="0"/>
          </a:p>
          <a:p>
            <a:pPr>
              <a:buNone/>
            </a:pPr>
            <a:endParaRPr lang="en-US" sz="1800" dirty="0" smtClean="0"/>
          </a:p>
        </p:txBody>
      </p:sp>
      <p:pic>
        <p:nvPicPr>
          <p:cNvPr id="6" name="Picture 5"/>
          <p:cNvPicPr/>
          <p:nvPr/>
        </p:nvPicPr>
        <p:blipFill>
          <a:blip r:embed="rId3" cstate="print"/>
          <a:srcRect/>
          <a:stretch>
            <a:fillRect/>
          </a:stretch>
        </p:blipFill>
        <p:spPr bwMode="auto">
          <a:xfrm>
            <a:off x="4038600" y="2133600"/>
            <a:ext cx="3733800" cy="4114800"/>
          </a:xfrm>
          <a:prstGeom prst="rect">
            <a:avLst/>
          </a:prstGeom>
          <a:noFill/>
          <a:ln w="9525">
            <a:noFill/>
            <a:miter lim="800000"/>
            <a:headEnd/>
            <a:tailEnd/>
          </a:ln>
        </p:spPr>
      </p:pic>
      <p:sp>
        <p:nvSpPr>
          <p:cNvPr id="7" name="TextBox 6"/>
          <p:cNvSpPr txBox="1"/>
          <p:nvPr/>
        </p:nvSpPr>
        <p:spPr>
          <a:xfrm>
            <a:off x="4711700" y="6210300"/>
            <a:ext cx="2382383" cy="523220"/>
          </a:xfrm>
          <a:prstGeom prst="rect">
            <a:avLst/>
          </a:prstGeom>
          <a:noFill/>
        </p:spPr>
        <p:txBody>
          <a:bodyPr wrap="none" rtlCol="0">
            <a:spAutoFit/>
          </a:bodyPr>
          <a:lstStyle/>
          <a:p>
            <a:r>
              <a:rPr lang="en-US" sz="1400" dirty="0" smtClean="0">
                <a:latin typeface="Arial Narrow" pitchFamily="34" charset="0"/>
              </a:rPr>
              <a:t>Source, U.S. Forest Service 2004</a:t>
            </a:r>
          </a:p>
          <a:p>
            <a:endParaRPr lang="en-US" sz="1400" dirty="0">
              <a:latin typeface="Arial Narrow" pitchFamily="34" charset="0"/>
            </a:endParaRPr>
          </a:p>
        </p:txBody>
      </p:sp>
      <p:sp>
        <p:nvSpPr>
          <p:cNvPr id="4" name="Title 3"/>
          <p:cNvSpPr>
            <a:spLocks noGrp="1"/>
          </p:cNvSpPr>
          <p:nvPr>
            <p:ph type="title"/>
          </p:nvPr>
        </p:nvSpPr>
        <p:spPr/>
        <p:txBody>
          <a:bodyPr/>
          <a:lstStyle/>
          <a:p>
            <a:r>
              <a:rPr lang="en-US" b="1" dirty="0" smtClean="0">
                <a:latin typeface="Arial Narrow" pitchFamily="34" charset="0"/>
                <a:cs typeface="Arial" pitchFamily="34" charset="0"/>
              </a:rPr>
              <a:t>Statement of Problem</a:t>
            </a:r>
            <a:endParaRPr lang="en-US" dirty="0"/>
          </a:p>
        </p:txBody>
      </p:sp>
      <p:cxnSp>
        <p:nvCxnSpPr>
          <p:cNvPr id="11" name="Straight Connector 10"/>
          <p:cNvCxnSpPr/>
          <p:nvPr/>
        </p:nvCxnSpPr>
        <p:spPr>
          <a:xfrm>
            <a:off x="2057400" y="1295400"/>
            <a:ext cx="5036683"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21363024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rial Narrow" pitchFamily="34" charset="0"/>
                <a:cs typeface="Arial" pitchFamily="34" charset="0"/>
              </a:rPr>
              <a:t>Area of Study</a:t>
            </a:r>
            <a:endParaRPr lang="en-US" dirty="0"/>
          </a:p>
        </p:txBody>
      </p:sp>
      <p:pic>
        <p:nvPicPr>
          <p:cNvPr id="4" name="Content Placeholder 3"/>
          <p:cNvPicPr>
            <a:picLocks noGrp="1"/>
          </p:cNvPicPr>
          <p:nvPr>
            <p:ph idx="1"/>
          </p:nvPr>
        </p:nvPicPr>
        <p:blipFill>
          <a:blip r:embed="rId2" cstate="print">
            <a:extLst>
              <a:ext uri="{28A0092B-C50C-407E-A947-70E740481C1C}">
                <a14:useLocalDpi xmlns:a14="http://schemas.microsoft.com/office/drawing/2010/main" xmlns="" val="0"/>
              </a:ext>
            </a:extLst>
          </a:blip>
          <a:srcRect/>
          <a:stretch>
            <a:fillRect/>
          </a:stretch>
        </p:blipFill>
        <p:spPr bwMode="auto">
          <a:xfrm>
            <a:off x="2743200" y="1600200"/>
            <a:ext cx="3730291" cy="4724400"/>
          </a:xfrm>
          <a:prstGeom prst="rect">
            <a:avLst/>
          </a:prstGeom>
          <a:noFill/>
          <a:ln>
            <a:noFill/>
          </a:ln>
        </p:spPr>
      </p:pic>
      <p:cxnSp>
        <p:nvCxnSpPr>
          <p:cNvPr id="5" name="Straight Connector 4"/>
          <p:cNvCxnSpPr/>
          <p:nvPr/>
        </p:nvCxnSpPr>
        <p:spPr>
          <a:xfrm>
            <a:off x="2895600" y="1295400"/>
            <a:ext cx="3352800"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2284584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0" name="Picture 2" descr="http://www.google.com/url?source=imgres&amp;ct=img&amp;q=http://www.douglasfir.ca/fdconebranch.jpg&amp;sa=X&amp;ei=l6_GTcnILNLAgQfemKnMBA&amp;ved=0CAQQ8wc&amp;usg=AFQjCNEvwwnwhLE_UZVwPLLLPOYq7M8nGA"/>
          <p:cNvPicPr>
            <a:picLocks noChangeAspect="1" noChangeArrowheads="1"/>
          </p:cNvPicPr>
          <p:nvPr/>
        </p:nvPicPr>
        <p:blipFill>
          <a:blip r:embed="rId3" cstate="print"/>
          <a:srcRect/>
          <a:stretch>
            <a:fillRect/>
          </a:stretch>
        </p:blipFill>
        <p:spPr bwMode="auto">
          <a:xfrm>
            <a:off x="0" y="3886200"/>
            <a:ext cx="3962400" cy="2971800"/>
          </a:xfrm>
          <a:prstGeom prst="rect">
            <a:avLst/>
          </a:prstGeom>
          <a:noFill/>
          <a:ln>
            <a:solidFill>
              <a:schemeClr val="tx1"/>
            </a:solidFill>
          </a:ln>
        </p:spPr>
      </p:pic>
      <p:sp>
        <p:nvSpPr>
          <p:cNvPr id="2" name="Title 1"/>
          <p:cNvSpPr>
            <a:spLocks noGrp="1"/>
          </p:cNvSpPr>
          <p:nvPr>
            <p:ph type="title"/>
          </p:nvPr>
        </p:nvSpPr>
        <p:spPr/>
        <p:txBody>
          <a:bodyPr>
            <a:normAutofit/>
          </a:bodyPr>
          <a:lstStyle/>
          <a:p>
            <a:r>
              <a:rPr lang="en-US" b="1" dirty="0" smtClean="0">
                <a:latin typeface="Arial Narrow" pitchFamily="34" charset="0"/>
              </a:rPr>
              <a:t>Host Tree Species </a:t>
            </a:r>
            <a:endParaRPr lang="en-US" b="1" dirty="0">
              <a:latin typeface="Arial Narrow" pitchFamily="34" charset="0"/>
            </a:endParaRPr>
          </a:p>
        </p:txBody>
      </p:sp>
      <p:pic>
        <p:nvPicPr>
          <p:cNvPr id="4" name="Content Placeholder 3"/>
          <p:cNvPicPr>
            <a:picLocks noGrp="1"/>
          </p:cNvPicPr>
          <p:nvPr>
            <p:ph idx="1"/>
          </p:nvPr>
        </p:nvPicPr>
        <p:blipFill>
          <a:blip r:embed="rId4" cstate="print"/>
          <a:srcRect/>
          <a:stretch>
            <a:fillRect/>
          </a:stretch>
        </p:blipFill>
        <p:spPr bwMode="auto">
          <a:xfrm>
            <a:off x="2590800" y="1752600"/>
            <a:ext cx="6172200" cy="3276600"/>
          </a:xfrm>
          <a:prstGeom prst="rect">
            <a:avLst/>
          </a:prstGeom>
          <a:solidFill>
            <a:srgbClr val="92D050"/>
          </a:solidFill>
          <a:ln w="9525">
            <a:noFill/>
            <a:miter lim="800000"/>
            <a:headEnd/>
            <a:tailEnd/>
          </a:ln>
        </p:spPr>
      </p:pic>
      <p:pic>
        <p:nvPicPr>
          <p:cNvPr id="8" name="Picture 7" descr="100_2010.jpg"/>
          <p:cNvPicPr>
            <a:picLocks noChangeAspect="1"/>
          </p:cNvPicPr>
          <p:nvPr/>
        </p:nvPicPr>
        <p:blipFill>
          <a:blip r:embed="rId5" cstate="print"/>
          <a:stretch>
            <a:fillRect/>
          </a:stretch>
        </p:blipFill>
        <p:spPr>
          <a:xfrm>
            <a:off x="0" y="1219200"/>
            <a:ext cx="2057400" cy="2743200"/>
          </a:xfrm>
          <a:prstGeom prst="rect">
            <a:avLst/>
          </a:prstGeom>
          <a:ln>
            <a:solidFill>
              <a:schemeClr val="tx1"/>
            </a:solidFill>
          </a:ln>
        </p:spPr>
      </p:pic>
      <p:cxnSp>
        <p:nvCxnSpPr>
          <p:cNvPr id="9" name="Straight Connector 8"/>
          <p:cNvCxnSpPr/>
          <p:nvPr/>
        </p:nvCxnSpPr>
        <p:spPr>
          <a:xfrm>
            <a:off x="2514600" y="1295400"/>
            <a:ext cx="4114800" cy="0"/>
          </a:xfrm>
          <a:prstGeom prst="line">
            <a:avLst/>
          </a:prstGeom>
          <a:ln/>
        </p:spPr>
        <p:style>
          <a:lnRef idx="1">
            <a:schemeClr val="dk1"/>
          </a:lnRef>
          <a:fillRef idx="0">
            <a:schemeClr val="dk1"/>
          </a:fillRef>
          <a:effectRef idx="0">
            <a:schemeClr val="dk1"/>
          </a:effectRef>
          <a:fontRef idx="minor">
            <a:schemeClr val="tx1"/>
          </a:fontRef>
        </p:style>
      </p:cxnSp>
      <p:sp>
        <p:nvSpPr>
          <p:cNvPr id="13" name="TextBox 12"/>
          <p:cNvSpPr txBox="1"/>
          <p:nvPr/>
        </p:nvSpPr>
        <p:spPr>
          <a:xfrm>
            <a:off x="3962400" y="5486400"/>
            <a:ext cx="5181600" cy="646331"/>
          </a:xfrm>
          <a:prstGeom prst="rect">
            <a:avLst/>
          </a:prstGeom>
          <a:noFill/>
        </p:spPr>
        <p:txBody>
          <a:bodyPr wrap="square" rtlCol="0">
            <a:spAutoFit/>
          </a:bodyPr>
          <a:lstStyle/>
          <a:p>
            <a:r>
              <a:rPr lang="en-US" dirty="0" smtClean="0">
                <a:latin typeface="Arial Narrow" pitchFamily="34" charset="0"/>
              </a:rPr>
              <a:t>Top left: Jeffrey Pine </a:t>
            </a:r>
          </a:p>
          <a:p>
            <a:r>
              <a:rPr lang="en-US" dirty="0" smtClean="0">
                <a:latin typeface="Arial Narrow" pitchFamily="34" charset="0"/>
              </a:rPr>
              <a:t>Bottom left: Douglas Fir </a:t>
            </a:r>
            <a:r>
              <a:rPr lang="en-US" sz="1400" dirty="0" smtClean="0">
                <a:latin typeface="Arial Narrow" pitchFamily="34" charset="0"/>
              </a:rPr>
              <a:t>(http://www.douglasfir.ca, 2011) </a:t>
            </a:r>
            <a:endParaRPr lang="en-US" sz="1400" dirty="0">
              <a:latin typeface="Arial Narrow" pitchFamily="34" charset="0"/>
            </a:endParaRPr>
          </a:p>
        </p:txBody>
      </p:sp>
    </p:spTree>
    <p:extLst>
      <p:ext uri="{BB962C8B-B14F-4D97-AF65-F5344CB8AC3E}">
        <p14:creationId xmlns:p14="http://schemas.microsoft.com/office/powerpoint/2010/main" xmlns="" val="9667260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381000"/>
            <a:ext cx="5486400" cy="990600"/>
          </a:xfrm>
          <a:noFill/>
        </p:spPr>
        <p:txBody>
          <a:bodyPr/>
          <a:lstStyle/>
          <a:p>
            <a:r>
              <a:rPr lang="en-US" b="1" dirty="0" smtClean="0">
                <a:latin typeface="Arial Narrow" pitchFamily="34" charset="0"/>
              </a:rPr>
              <a:t>Literature Review </a:t>
            </a:r>
            <a:endParaRPr lang="en-US" b="1" dirty="0">
              <a:latin typeface="Arial Narrow" pitchFamily="34" charset="0"/>
            </a:endParaRPr>
          </a:p>
        </p:txBody>
      </p:sp>
      <p:sp>
        <p:nvSpPr>
          <p:cNvPr id="3" name="Content Placeholder 2"/>
          <p:cNvSpPr>
            <a:spLocks noGrp="1"/>
          </p:cNvSpPr>
          <p:nvPr>
            <p:ph idx="1"/>
          </p:nvPr>
        </p:nvSpPr>
        <p:spPr>
          <a:noFill/>
        </p:spPr>
        <p:txBody>
          <a:bodyPr>
            <a:normAutofit fontScale="92500" lnSpcReduction="20000"/>
          </a:bodyPr>
          <a:lstStyle/>
          <a:p>
            <a:r>
              <a:rPr lang="en-US" b="1" dirty="0" smtClean="0">
                <a:solidFill>
                  <a:srgbClr val="7030A0"/>
                </a:solidFill>
                <a:latin typeface="Arial" pitchFamily="34" charset="0"/>
                <a:cs typeface="Arial" pitchFamily="34" charset="0"/>
              </a:rPr>
              <a:t>Remote sensing of defoliation</a:t>
            </a:r>
          </a:p>
          <a:p>
            <a:pPr lvl="1"/>
            <a:r>
              <a:rPr lang="en-US" dirty="0" smtClean="0">
                <a:latin typeface="Arial" pitchFamily="34" charset="0"/>
                <a:cs typeface="Arial" pitchFamily="34" charset="0"/>
              </a:rPr>
              <a:t>Plant responses to stress produce unique spectral “signatures”</a:t>
            </a:r>
          </a:p>
          <a:p>
            <a:pPr lvl="2"/>
            <a:r>
              <a:rPr lang="en-US" sz="1600" dirty="0" smtClean="0">
                <a:latin typeface="Arial" pitchFamily="34" charset="0"/>
                <a:cs typeface="Arial" pitchFamily="34" charset="0"/>
              </a:rPr>
              <a:t>Rock, </a:t>
            </a:r>
            <a:r>
              <a:rPr lang="en-US" sz="1600" dirty="0" err="1" smtClean="0">
                <a:latin typeface="Arial" pitchFamily="34" charset="0"/>
                <a:cs typeface="Arial" pitchFamily="34" charset="0"/>
              </a:rPr>
              <a:t>Vogelmann</a:t>
            </a:r>
            <a:r>
              <a:rPr lang="en-US" sz="1600" dirty="0" smtClean="0">
                <a:latin typeface="Arial" pitchFamily="34" charset="0"/>
                <a:cs typeface="Arial" pitchFamily="34" charset="0"/>
              </a:rPr>
              <a:t> &amp; Williams (1986) </a:t>
            </a:r>
          </a:p>
          <a:p>
            <a:r>
              <a:rPr lang="en-US" b="1" dirty="0" smtClean="0">
                <a:solidFill>
                  <a:schemeClr val="accent3">
                    <a:lumMod val="50000"/>
                  </a:schemeClr>
                </a:solidFill>
                <a:latin typeface="Arial" pitchFamily="34" charset="0"/>
                <a:cs typeface="Arial" pitchFamily="34" charset="0"/>
              </a:rPr>
              <a:t>Ecological based studies </a:t>
            </a:r>
          </a:p>
          <a:p>
            <a:pPr lvl="1"/>
            <a:r>
              <a:rPr lang="en-US" dirty="0" smtClean="0">
                <a:latin typeface="Arial" pitchFamily="34" charset="0"/>
                <a:cs typeface="Arial" pitchFamily="34" charset="0"/>
              </a:rPr>
              <a:t>Mapping the succession patterns of forests after insect outbreak is possible </a:t>
            </a:r>
          </a:p>
          <a:p>
            <a:pPr lvl="2"/>
            <a:r>
              <a:rPr lang="en-US" sz="1600" dirty="0" err="1" smtClean="0">
                <a:latin typeface="Arial" pitchFamily="34" charset="0"/>
                <a:cs typeface="Arial" pitchFamily="34" charset="0"/>
              </a:rPr>
              <a:t>Kharuk</a:t>
            </a:r>
            <a:r>
              <a:rPr lang="en-US" sz="1600" dirty="0" smtClean="0">
                <a:latin typeface="Arial" pitchFamily="34" charset="0"/>
                <a:cs typeface="Arial" pitchFamily="34" charset="0"/>
              </a:rPr>
              <a:t>, </a:t>
            </a:r>
            <a:r>
              <a:rPr lang="en-US" sz="1600" dirty="0" err="1" smtClean="0">
                <a:latin typeface="Arial" pitchFamily="34" charset="0"/>
                <a:cs typeface="Arial" pitchFamily="34" charset="0"/>
              </a:rPr>
              <a:t>Ranson</a:t>
            </a:r>
            <a:r>
              <a:rPr lang="en-US" sz="1600" dirty="0" smtClean="0">
                <a:latin typeface="Arial" pitchFamily="34" charset="0"/>
                <a:cs typeface="Arial" pitchFamily="34" charset="0"/>
              </a:rPr>
              <a:t>, </a:t>
            </a:r>
            <a:r>
              <a:rPr lang="en-US" sz="1600" dirty="0" err="1" smtClean="0">
                <a:latin typeface="Arial" pitchFamily="34" charset="0"/>
                <a:cs typeface="Arial" pitchFamily="34" charset="0"/>
              </a:rPr>
              <a:t>Kuz’michev</a:t>
            </a:r>
            <a:r>
              <a:rPr lang="en-US" sz="1600" dirty="0" smtClean="0">
                <a:latin typeface="Arial" pitchFamily="34" charset="0"/>
                <a:cs typeface="Arial" pitchFamily="34" charset="0"/>
              </a:rPr>
              <a:t> &amp; </a:t>
            </a:r>
            <a:r>
              <a:rPr lang="en-US" sz="1600" dirty="0" err="1" smtClean="0">
                <a:latin typeface="Arial" pitchFamily="34" charset="0"/>
                <a:cs typeface="Arial" pitchFamily="34" charset="0"/>
              </a:rPr>
              <a:t>Im</a:t>
            </a:r>
            <a:r>
              <a:rPr lang="en-US" sz="1600" dirty="0" smtClean="0">
                <a:latin typeface="Arial" pitchFamily="34" charset="0"/>
                <a:cs typeface="Arial" pitchFamily="34" charset="0"/>
              </a:rPr>
              <a:t> (2003)</a:t>
            </a:r>
          </a:p>
          <a:p>
            <a:r>
              <a:rPr lang="en-US" b="1" dirty="0" smtClean="0">
                <a:solidFill>
                  <a:srgbClr val="C00000"/>
                </a:solidFill>
                <a:latin typeface="Arial" pitchFamily="34" charset="0"/>
                <a:cs typeface="Arial" pitchFamily="34" charset="0"/>
              </a:rPr>
              <a:t>Change detection</a:t>
            </a:r>
          </a:p>
          <a:p>
            <a:pPr lvl="1"/>
            <a:r>
              <a:rPr lang="en-US" dirty="0" smtClean="0">
                <a:latin typeface="Arial" pitchFamily="34" charset="0"/>
                <a:cs typeface="Arial" pitchFamily="34" charset="0"/>
              </a:rPr>
              <a:t>The use of comparing two remotely sensed images to identify change can detect defoliation </a:t>
            </a:r>
          </a:p>
          <a:p>
            <a:pPr lvl="2"/>
            <a:r>
              <a:rPr lang="en-US" sz="1600" dirty="0" err="1" smtClean="0">
                <a:latin typeface="Arial" pitchFamily="34" charset="0"/>
                <a:cs typeface="Arial" pitchFamily="34" charset="0"/>
              </a:rPr>
              <a:t>Joria</a:t>
            </a:r>
            <a:r>
              <a:rPr lang="en-US" sz="1600" dirty="0" smtClean="0">
                <a:latin typeface="Arial" pitchFamily="34" charset="0"/>
                <a:cs typeface="Arial" pitchFamily="34" charset="0"/>
              </a:rPr>
              <a:t> &amp; Ahearn (1991); </a:t>
            </a:r>
            <a:r>
              <a:rPr lang="en-US" sz="1600" dirty="0" err="1" smtClean="0">
                <a:latin typeface="Arial" pitchFamily="34" charset="0"/>
                <a:cs typeface="Arial" pitchFamily="34" charset="0"/>
              </a:rPr>
              <a:t>Muchoney</a:t>
            </a:r>
            <a:r>
              <a:rPr lang="en-US" sz="1600" dirty="0" smtClean="0">
                <a:latin typeface="Arial" pitchFamily="34" charset="0"/>
                <a:cs typeface="Arial" pitchFamily="34" charset="0"/>
              </a:rPr>
              <a:t> &amp; </a:t>
            </a:r>
            <a:r>
              <a:rPr lang="en-US" sz="1600" dirty="0" err="1" smtClean="0">
                <a:latin typeface="Arial" pitchFamily="34" charset="0"/>
                <a:cs typeface="Arial" pitchFamily="34" charset="0"/>
              </a:rPr>
              <a:t>Haack</a:t>
            </a:r>
            <a:r>
              <a:rPr lang="en-US" sz="1600" dirty="0" smtClean="0">
                <a:latin typeface="Arial" pitchFamily="34" charset="0"/>
                <a:cs typeface="Arial" pitchFamily="34" charset="0"/>
              </a:rPr>
              <a:t> (1994); Luther et al. (1997); </a:t>
            </a:r>
            <a:r>
              <a:rPr lang="en-US" sz="1600" dirty="0" err="1" smtClean="0">
                <a:latin typeface="Arial" pitchFamily="34" charset="0"/>
                <a:cs typeface="Arial" pitchFamily="34" charset="0"/>
              </a:rPr>
              <a:t>Chalifoux</a:t>
            </a:r>
            <a:r>
              <a:rPr lang="en-US" sz="1600" dirty="0" smtClean="0">
                <a:latin typeface="Arial" pitchFamily="34" charset="0"/>
                <a:cs typeface="Arial" pitchFamily="34" charset="0"/>
              </a:rPr>
              <a:t> et al. (1998); </a:t>
            </a:r>
            <a:r>
              <a:rPr lang="en-US" sz="1600" dirty="0" err="1" smtClean="0">
                <a:latin typeface="Arial" pitchFamily="34" charset="0"/>
                <a:cs typeface="Arial" pitchFamily="34" charset="0"/>
              </a:rPr>
              <a:t>Radeloff</a:t>
            </a:r>
            <a:r>
              <a:rPr lang="en-US" sz="1600" dirty="0" smtClean="0">
                <a:latin typeface="Arial" pitchFamily="34" charset="0"/>
                <a:cs typeface="Arial" pitchFamily="34" charset="0"/>
              </a:rPr>
              <a:t> et al. (1999)</a:t>
            </a:r>
            <a:endParaRPr lang="en-US" sz="1600" dirty="0">
              <a:latin typeface="Arial" pitchFamily="34" charset="0"/>
              <a:cs typeface="Arial" pitchFamily="34" charset="0"/>
            </a:endParaRPr>
          </a:p>
        </p:txBody>
      </p:sp>
      <p:cxnSp>
        <p:nvCxnSpPr>
          <p:cNvPr id="4" name="Straight Connector 3"/>
          <p:cNvCxnSpPr/>
          <p:nvPr/>
        </p:nvCxnSpPr>
        <p:spPr>
          <a:xfrm>
            <a:off x="2667000" y="1295400"/>
            <a:ext cx="4038600"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2362217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1" name="Picture 1" descr="C:\Users\Public\Pictures\Kodak Pictures\6-7-2010\100_2072.jpg"/>
          <p:cNvPicPr>
            <a:picLocks noChangeAspect="1" noChangeArrowheads="1"/>
          </p:cNvPicPr>
          <p:nvPr/>
        </p:nvPicPr>
        <p:blipFill>
          <a:blip r:embed="rId3" cstate="print"/>
          <a:srcRect/>
          <a:stretch>
            <a:fillRect/>
          </a:stretch>
        </p:blipFill>
        <p:spPr bwMode="auto">
          <a:xfrm>
            <a:off x="2743200" y="3772369"/>
            <a:ext cx="4114800" cy="3085631"/>
          </a:xfrm>
          <a:prstGeom prst="rect">
            <a:avLst/>
          </a:prstGeom>
          <a:noFill/>
        </p:spPr>
      </p:pic>
      <p:sp>
        <p:nvSpPr>
          <p:cNvPr id="2" name="Title 1"/>
          <p:cNvSpPr>
            <a:spLocks noGrp="1"/>
          </p:cNvSpPr>
          <p:nvPr>
            <p:ph type="title"/>
          </p:nvPr>
        </p:nvSpPr>
        <p:spPr/>
        <p:txBody>
          <a:bodyPr/>
          <a:lstStyle/>
          <a:p>
            <a:r>
              <a:rPr lang="en-US" b="1" dirty="0" smtClean="0">
                <a:latin typeface="Arial Narrow" pitchFamily="34" charset="0"/>
              </a:rPr>
              <a:t>Hypothesis</a:t>
            </a:r>
            <a:endParaRPr lang="en-US" b="1" dirty="0">
              <a:latin typeface="Arial Narrow" pitchFamily="34" charset="0"/>
            </a:endParaRPr>
          </a:p>
        </p:txBody>
      </p:sp>
      <p:sp>
        <p:nvSpPr>
          <p:cNvPr id="3" name="Content Placeholder 2"/>
          <p:cNvSpPr>
            <a:spLocks noGrp="1"/>
          </p:cNvSpPr>
          <p:nvPr>
            <p:ph idx="1"/>
          </p:nvPr>
        </p:nvSpPr>
        <p:spPr>
          <a:xfrm>
            <a:off x="0" y="1600200"/>
            <a:ext cx="8839200" cy="3276600"/>
          </a:xfrm>
          <a:noFill/>
        </p:spPr>
        <p:txBody>
          <a:bodyPr>
            <a:normAutofit/>
          </a:bodyPr>
          <a:lstStyle/>
          <a:p>
            <a:pPr marL="971550" lvl="1" indent="-514350">
              <a:buFont typeface="+mj-lt"/>
              <a:buAutoNum type="arabicPeriod"/>
            </a:pPr>
            <a:r>
              <a:rPr lang="en-US" sz="2400" dirty="0" smtClean="0">
                <a:latin typeface="Arial" pitchFamily="34" charset="0"/>
                <a:cs typeface="Arial" pitchFamily="34" charset="0"/>
              </a:rPr>
              <a:t>A remotely sensed map and the USFS aerial survey map will have </a:t>
            </a:r>
            <a:r>
              <a:rPr lang="en-US" sz="2400" b="1" dirty="0" smtClean="0">
                <a:latin typeface="Arial" pitchFamily="34" charset="0"/>
                <a:cs typeface="Arial" pitchFamily="34" charset="0"/>
              </a:rPr>
              <a:t>comparable accuracies.</a:t>
            </a:r>
          </a:p>
          <a:p>
            <a:pPr marL="971550" lvl="1" indent="-514350">
              <a:buFont typeface="+mj-lt"/>
              <a:buAutoNum type="arabicPeriod"/>
            </a:pPr>
            <a:r>
              <a:rPr lang="en-US" sz="2400" dirty="0" smtClean="0">
                <a:latin typeface="Arial" pitchFamily="34" charset="0"/>
                <a:cs typeface="Arial" pitchFamily="34" charset="0"/>
              </a:rPr>
              <a:t>A remotely sensed map will display forest damage </a:t>
            </a:r>
            <a:r>
              <a:rPr lang="en-US" sz="2400" b="1" dirty="0" smtClean="0">
                <a:latin typeface="Arial" pitchFamily="34" charset="0"/>
                <a:cs typeface="Arial" pitchFamily="34" charset="0"/>
              </a:rPr>
              <a:t>in a pattern spatially and statistically </a:t>
            </a:r>
            <a:r>
              <a:rPr lang="en-US" sz="2400" dirty="0" smtClean="0">
                <a:latin typeface="Arial" pitchFamily="34" charset="0"/>
                <a:cs typeface="Arial" pitchFamily="34" charset="0"/>
              </a:rPr>
              <a:t>similar to USFS aerial survey maps.</a:t>
            </a:r>
          </a:p>
          <a:p>
            <a:pPr marL="971550" lvl="1" indent="-514350">
              <a:buFont typeface="+mj-lt"/>
              <a:buAutoNum type="arabicPeriod"/>
            </a:pPr>
            <a:endParaRPr lang="en-US" b="1" dirty="0" smtClean="0"/>
          </a:p>
          <a:p>
            <a:pPr marL="971550" lvl="1" indent="-514350">
              <a:buNone/>
            </a:pPr>
            <a:endParaRPr lang="en-US" dirty="0" smtClean="0"/>
          </a:p>
          <a:p>
            <a:endParaRPr lang="en-US" dirty="0"/>
          </a:p>
        </p:txBody>
      </p:sp>
      <p:cxnSp>
        <p:nvCxnSpPr>
          <p:cNvPr id="5" name="Straight Connector 4"/>
          <p:cNvCxnSpPr/>
          <p:nvPr/>
        </p:nvCxnSpPr>
        <p:spPr>
          <a:xfrm>
            <a:off x="3124200" y="1295400"/>
            <a:ext cx="2819400"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xmlns="" val="38490417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19100" y="3048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b="1" dirty="0" smtClean="0">
                <a:latin typeface="Arial Narrow" pitchFamily="34" charset="0"/>
              </a:rPr>
              <a:t>Raster vs. Vector</a:t>
            </a:r>
            <a:r>
              <a:rPr lang="en-US" b="1" dirty="0" smtClean="0"/>
              <a:t> </a:t>
            </a:r>
            <a:endParaRPr lang="en-US" b="1" dirty="0"/>
          </a:p>
        </p:txBody>
      </p:sp>
      <p:sp>
        <p:nvSpPr>
          <p:cNvPr id="5" name="Content Placeholder 2"/>
          <p:cNvSpPr txBox="1">
            <a:spLocks/>
          </p:cNvSpPr>
          <p:nvPr/>
        </p:nvSpPr>
        <p:spPr>
          <a:xfrm>
            <a:off x="609600" y="1752600"/>
            <a:ext cx="4572000" cy="7620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b="1" dirty="0" smtClean="0">
                <a:solidFill>
                  <a:srgbClr val="C00000"/>
                </a:solidFill>
                <a:latin typeface="Arial" pitchFamily="34" charset="0"/>
                <a:cs typeface="Arial" pitchFamily="34" charset="0"/>
              </a:rPr>
              <a:t>      Raw Image </a:t>
            </a:r>
            <a:r>
              <a:rPr lang="en-US" b="1" dirty="0" smtClean="0">
                <a:solidFill>
                  <a:srgbClr val="C00000"/>
                </a:solidFill>
                <a:latin typeface="Arial" pitchFamily="34" charset="0"/>
                <a:cs typeface="Arial" pitchFamily="34" charset="0"/>
              </a:rPr>
              <a:t>	</a:t>
            </a:r>
          </a:p>
          <a:p>
            <a:pPr lvl="1">
              <a:buFont typeface="Arial" pitchFamily="34" charset="0"/>
              <a:buNone/>
            </a:pPr>
            <a:endParaRPr lang="en-US" b="1" dirty="0">
              <a:solidFill>
                <a:srgbClr val="C00000"/>
              </a:solidFill>
            </a:endParaRPr>
          </a:p>
        </p:txBody>
      </p:sp>
      <p:cxnSp>
        <p:nvCxnSpPr>
          <p:cNvPr id="12" name="Straight Connector 11"/>
          <p:cNvCxnSpPr/>
          <p:nvPr/>
        </p:nvCxnSpPr>
        <p:spPr>
          <a:xfrm>
            <a:off x="2590800" y="1295400"/>
            <a:ext cx="3962400" cy="0"/>
          </a:xfrm>
          <a:prstGeom prst="line">
            <a:avLst/>
          </a:prstGeom>
          <a:ln/>
        </p:spPr>
        <p:style>
          <a:lnRef idx="1">
            <a:schemeClr val="dk1"/>
          </a:lnRef>
          <a:fillRef idx="0">
            <a:schemeClr val="dk1"/>
          </a:fillRef>
          <a:effectRef idx="0">
            <a:schemeClr val="dk1"/>
          </a:effectRef>
          <a:fontRef idx="minor">
            <a:schemeClr val="tx1"/>
          </a:fontRef>
        </p:style>
      </p:cxnSp>
      <p:sp>
        <p:nvSpPr>
          <p:cNvPr id="6" name="Content Placeholder 2"/>
          <p:cNvSpPr txBox="1">
            <a:spLocks/>
          </p:cNvSpPr>
          <p:nvPr/>
        </p:nvSpPr>
        <p:spPr>
          <a:xfrm>
            <a:off x="3810000" y="1752600"/>
            <a:ext cx="4572000" cy="7620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400" b="1" dirty="0" smtClean="0">
                <a:solidFill>
                  <a:srgbClr val="C00000"/>
                </a:solidFill>
                <a:latin typeface="Arial" pitchFamily="34" charset="0"/>
                <a:cs typeface="Arial" pitchFamily="34" charset="0"/>
              </a:rPr>
              <a:t> Feature Class</a:t>
            </a:r>
            <a:r>
              <a:rPr lang="en-US" b="1" dirty="0" smtClean="0">
                <a:solidFill>
                  <a:srgbClr val="C00000"/>
                </a:solidFill>
                <a:latin typeface="Arial" pitchFamily="34" charset="0"/>
                <a:cs typeface="Arial" pitchFamily="34" charset="0"/>
              </a:rPr>
              <a:t>	</a:t>
            </a:r>
          </a:p>
          <a:p>
            <a:pPr lvl="1">
              <a:buFont typeface="Arial" pitchFamily="34" charset="0"/>
              <a:buNone/>
            </a:pPr>
            <a:endParaRPr lang="en-US" b="1" dirty="0">
              <a:solidFill>
                <a:srgbClr val="C00000"/>
              </a:solidFill>
            </a:endParaRPr>
          </a:p>
        </p:txBody>
      </p:sp>
      <p:pic>
        <p:nvPicPr>
          <p:cNvPr id="2050" name="Picture 2" descr="F:\untitled.JPG"/>
          <p:cNvPicPr>
            <a:picLocks noChangeAspect="1" noChangeArrowheads="1"/>
          </p:cNvPicPr>
          <p:nvPr/>
        </p:nvPicPr>
        <p:blipFill>
          <a:blip r:embed="rId2" cstate="print"/>
          <a:srcRect/>
          <a:stretch>
            <a:fillRect/>
          </a:stretch>
        </p:blipFill>
        <p:spPr bwMode="auto">
          <a:xfrm>
            <a:off x="1676400" y="2438400"/>
            <a:ext cx="5321904" cy="2514600"/>
          </a:xfrm>
          <a:prstGeom prst="rect">
            <a:avLst/>
          </a:prstGeom>
          <a:noFill/>
        </p:spPr>
      </p:pic>
      <p:sp>
        <p:nvSpPr>
          <p:cNvPr id="7" name="TextBox 6"/>
          <p:cNvSpPr txBox="1"/>
          <p:nvPr/>
        </p:nvSpPr>
        <p:spPr>
          <a:xfrm>
            <a:off x="2514600" y="5334000"/>
            <a:ext cx="3581400" cy="646331"/>
          </a:xfrm>
          <a:prstGeom prst="rect">
            <a:avLst/>
          </a:prstGeom>
          <a:noFill/>
        </p:spPr>
        <p:txBody>
          <a:bodyPr wrap="square" rtlCol="0">
            <a:spAutoFit/>
          </a:bodyPr>
          <a:lstStyle/>
          <a:p>
            <a:pPr algn="ctr"/>
            <a:r>
              <a:rPr lang="en-US" dirty="0" smtClean="0">
                <a:latin typeface="Arial Narrow" pitchFamily="34" charset="0"/>
                <a:cs typeface="Arial" pitchFamily="34" charset="0"/>
              </a:rPr>
              <a:t>outsidetheneatline.blogspot.com, University of Connecticut</a:t>
            </a:r>
            <a:endParaRPr lang="en-US" dirty="0">
              <a:latin typeface="Arial Narrow" pitchFamily="34" charset="0"/>
              <a:cs typeface="Arial" pitchFamily="34" charset="0"/>
            </a:endParaRPr>
          </a:p>
        </p:txBody>
      </p:sp>
    </p:spTree>
    <p:extLst>
      <p:ext uri="{BB962C8B-B14F-4D97-AF65-F5344CB8AC3E}">
        <p14:creationId xmlns:p14="http://schemas.microsoft.com/office/powerpoint/2010/main" xmlns="" val="419828887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3191</TotalTime>
  <Words>3598</Words>
  <Application>Microsoft Office PowerPoint</Application>
  <PresentationFormat>On-screen Show (4:3)</PresentationFormat>
  <Paragraphs>520</Paragraphs>
  <Slides>39</Slides>
  <Notes>23</Notes>
  <HiddenSlides>0</HiddenSlides>
  <MMClips>0</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Office Theme</vt:lpstr>
      <vt:lpstr>Remotely Detecting Tree Damage in Yosemite National Park</vt:lpstr>
      <vt:lpstr>Overview</vt:lpstr>
      <vt:lpstr>Statement of Problem</vt:lpstr>
      <vt:lpstr>Statement of Problem</vt:lpstr>
      <vt:lpstr>Area of Study</vt:lpstr>
      <vt:lpstr>Host Tree Species </vt:lpstr>
      <vt:lpstr>Literature Review </vt:lpstr>
      <vt:lpstr>Hypothesis</vt:lpstr>
      <vt:lpstr>Slide 9</vt:lpstr>
      <vt:lpstr>  Data </vt:lpstr>
      <vt:lpstr>Slide 11</vt:lpstr>
      <vt:lpstr>Slide 12</vt:lpstr>
      <vt:lpstr>Slide 13</vt:lpstr>
      <vt:lpstr>Slide 14</vt:lpstr>
      <vt:lpstr>Slide 15</vt:lpstr>
      <vt:lpstr>Data </vt:lpstr>
      <vt:lpstr>Slide 17</vt:lpstr>
      <vt:lpstr>Slide 18</vt:lpstr>
      <vt:lpstr>Slide 19</vt:lpstr>
      <vt:lpstr>Slide 20</vt:lpstr>
      <vt:lpstr>Slide 21</vt:lpstr>
      <vt:lpstr>Slide 22</vt:lpstr>
      <vt:lpstr>Slide 23</vt:lpstr>
      <vt:lpstr>Slide 24</vt:lpstr>
      <vt:lpstr>Slide 25</vt:lpstr>
      <vt:lpstr>Hypothesis Testing</vt:lpstr>
      <vt:lpstr>Statistical Analysis  Hypothesis 2</vt:lpstr>
      <vt:lpstr>Slide 28</vt:lpstr>
      <vt:lpstr>Slide 29</vt:lpstr>
      <vt:lpstr>Cross Tabulation</vt:lpstr>
      <vt:lpstr>Statistical Analysis</vt:lpstr>
      <vt:lpstr>Hypothesis Testing</vt:lpstr>
      <vt:lpstr>Discussion</vt:lpstr>
      <vt:lpstr>Implications</vt:lpstr>
      <vt:lpstr>Recommendations for Further Study</vt:lpstr>
      <vt:lpstr>References</vt:lpstr>
      <vt:lpstr>References</vt:lpstr>
      <vt:lpstr>References</vt:lpstr>
      <vt:lpstr>Slide 39</vt:lpstr>
    </vt:vector>
  </TitlesOfParts>
  <Company>Hewlett-Packard</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Remotely Detecting Tree Damage in Yosemite National Park</dc:title>
  <dc:creator>Karen</dc:creator>
  <cp:lastModifiedBy>Karla</cp:lastModifiedBy>
  <cp:revision>50</cp:revision>
  <dcterms:created xsi:type="dcterms:W3CDTF">2013-01-19T20:21:44Z</dcterms:created>
  <dcterms:modified xsi:type="dcterms:W3CDTF">2013-01-29T06:51:05Z</dcterms:modified>
</cp:coreProperties>
</file>

<file path=docProps/thumbnail.jpeg>
</file>